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8" r:id="rId1"/>
  </p:sldMasterIdLst>
  <p:notesMasterIdLst>
    <p:notesMasterId r:id="rId8"/>
  </p:notesMasterIdLst>
  <p:sldIdLst>
    <p:sldId id="256" r:id="rId2"/>
    <p:sldId id="257" r:id="rId3"/>
    <p:sldId id="260" r:id="rId4"/>
    <p:sldId id="261" r:id="rId5"/>
    <p:sldId id="258" r:id="rId6"/>
    <p:sldId id="259"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52"/>
    <p:restoredTop sz="46550" autoAdjust="0"/>
  </p:normalViewPr>
  <p:slideViewPr>
    <p:cSldViewPr snapToGrid="0" snapToObjects="1">
      <p:cViewPr varScale="1">
        <p:scale>
          <a:sx n="49" d="100"/>
          <a:sy n="49" d="100"/>
        </p:scale>
        <p:origin x="2832"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AAF07D-9128-9449-8F1F-A69CDC90BC10}" type="datetimeFigureOut">
              <a:rPr lang="en-US" smtClean="0"/>
              <a:t>1/8/2020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E70534D-EB19-5B43-A465-CE3C714AFAA3}" type="slidenum">
              <a:rPr lang="en-US" smtClean="0"/>
              <a:t>‹#›</a:t>
            </a:fld>
            <a:endParaRPr lang="en-US"/>
          </a:p>
        </p:txBody>
      </p:sp>
    </p:spTree>
    <p:extLst>
      <p:ext uri="{BB962C8B-B14F-4D97-AF65-F5344CB8AC3E}">
        <p14:creationId xmlns:p14="http://schemas.microsoft.com/office/powerpoint/2010/main" val="16138926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Teacher Notes: </a:t>
            </a:r>
          </a:p>
          <a:p>
            <a:r>
              <a:rPr lang="en-US" dirty="0"/>
              <a:t>This lesson has a focus on the following:</a:t>
            </a:r>
          </a:p>
          <a:p>
            <a:r>
              <a:rPr lang="en-US" dirty="0"/>
              <a:t>Diversity &amp; Social Emotional Learning: Identity and Agency</a:t>
            </a:r>
          </a:p>
          <a:p>
            <a:r>
              <a:rPr lang="en-US" dirty="0"/>
              <a:t>Identity is an understanding of who we are- how we see ourselves in relation to others, our talents, and our shortcomings.  It is a narrative we tell the world and ourselves about ourselves.  </a:t>
            </a:r>
          </a:p>
          <a:p>
            <a:r>
              <a:rPr lang="en-US" dirty="0"/>
              <a:t>Agency describes our capacity to act in empowered and autonomous ways.  Beliefs about our agency influence self-confidence and contribute to our resiliency when faced with a negative event. </a:t>
            </a:r>
          </a:p>
        </p:txBody>
      </p:sp>
      <p:sp>
        <p:nvSpPr>
          <p:cNvPr id="4" name="Slide Number Placeholder 3"/>
          <p:cNvSpPr>
            <a:spLocks noGrp="1"/>
          </p:cNvSpPr>
          <p:nvPr>
            <p:ph type="sldNum" sz="quarter" idx="5"/>
          </p:nvPr>
        </p:nvSpPr>
        <p:spPr/>
        <p:txBody>
          <a:bodyPr/>
          <a:lstStyle/>
          <a:p>
            <a:fld id="{BE70534D-EB19-5B43-A465-CE3C714AFAA3}" type="slidenum">
              <a:rPr lang="en-US" smtClean="0"/>
              <a:t>1</a:t>
            </a:fld>
            <a:endParaRPr lang="en-US"/>
          </a:p>
        </p:txBody>
      </p:sp>
    </p:spTree>
    <p:extLst>
      <p:ext uri="{BB962C8B-B14F-4D97-AF65-F5344CB8AC3E}">
        <p14:creationId xmlns:p14="http://schemas.microsoft.com/office/powerpoint/2010/main" val="34536858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Teacher Notes: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Diversity discussion in small group, pairs or whole group.</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Talk over each of the questions for understanding.</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*Make sure to read aloud the LOOK before going to the next slide.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BE70534D-EB19-5B43-A465-CE3C714AFAA3}" type="slidenum">
              <a:rPr lang="en-US" smtClean="0"/>
              <a:t>2</a:t>
            </a:fld>
            <a:endParaRPr lang="en-US"/>
          </a:p>
        </p:txBody>
      </p:sp>
    </p:spTree>
    <p:extLst>
      <p:ext uri="{BB962C8B-B14F-4D97-AF65-F5344CB8AC3E}">
        <p14:creationId xmlns:p14="http://schemas.microsoft.com/office/powerpoint/2010/main" val="39052994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kern="1200" dirty="0">
                <a:solidFill>
                  <a:schemeClr val="tx1"/>
                </a:solidFill>
                <a:effectLst/>
                <a:latin typeface="+mn-lt"/>
                <a:ea typeface="+mn-ea"/>
                <a:cs typeface="+mn-cs"/>
              </a:rPr>
              <a:t>Teacher Notes: </a:t>
            </a:r>
          </a:p>
          <a:p>
            <a:r>
              <a:rPr lang="en-US" sz="1200" b="0" kern="1200" dirty="0">
                <a:solidFill>
                  <a:schemeClr val="tx1"/>
                </a:solidFill>
                <a:effectLst/>
                <a:latin typeface="+mn-lt"/>
                <a:ea typeface="+mn-ea"/>
                <a:cs typeface="+mn-cs"/>
              </a:rPr>
              <a:t>Introduce the artwork and let students look for a few moments before starting the discussion on why this is called “Be Shore of Yourself”. </a:t>
            </a:r>
          </a:p>
          <a:p>
            <a:endParaRPr lang="en-US" sz="1200" b="0" kern="1200" dirty="0">
              <a:solidFill>
                <a:schemeClr val="tx1"/>
              </a:solidFill>
              <a:effectLst/>
              <a:latin typeface="+mn-lt"/>
              <a:ea typeface="+mn-ea"/>
              <a:cs typeface="+mn-cs"/>
            </a:endParaRPr>
          </a:p>
          <a:p>
            <a:r>
              <a:rPr lang="en-US" sz="1200" b="0" kern="1200" dirty="0">
                <a:solidFill>
                  <a:schemeClr val="tx1"/>
                </a:solidFill>
                <a:effectLst/>
                <a:latin typeface="+mn-lt"/>
                <a:ea typeface="+mn-ea"/>
                <a:cs typeface="+mn-cs"/>
              </a:rPr>
              <a:t>How does the artist show diversity?</a:t>
            </a:r>
          </a:p>
          <a:p>
            <a:endParaRPr lang="en-US" sz="1200" b="0" kern="1200" dirty="0">
              <a:solidFill>
                <a:schemeClr val="tx1"/>
              </a:solidFill>
              <a:effectLst/>
              <a:latin typeface="+mn-lt"/>
              <a:ea typeface="+mn-ea"/>
              <a:cs typeface="+mn-cs"/>
            </a:endParaRPr>
          </a:p>
          <a:p>
            <a:r>
              <a:rPr lang="en-US" sz="1200" b="0" kern="1200" dirty="0">
                <a:solidFill>
                  <a:schemeClr val="tx1"/>
                </a:solidFill>
                <a:effectLst/>
                <a:latin typeface="+mn-lt"/>
                <a:ea typeface="+mn-ea"/>
                <a:cs typeface="+mn-cs"/>
              </a:rPr>
              <a:t>Focus on the quote: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mn-lt"/>
                <a:ea typeface="+mn-ea"/>
                <a:cs typeface="+mn-cs"/>
              </a:rPr>
              <a:t>Read Aloud or have a student read aloud. </a:t>
            </a:r>
            <a:r>
              <a:rPr lang="en-US" i="1" dirty="0"/>
              <a:t>“Be a wave of acceptance in an ocean of judgement.”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a:t>Have a discussion about what this quote means to them.  </a:t>
            </a:r>
          </a:p>
          <a:p>
            <a:endParaRPr lang="en-US" sz="1200" b="0" kern="1200" dirty="0">
              <a:solidFill>
                <a:schemeClr val="tx1"/>
              </a:solidFill>
              <a:effectLst/>
              <a:latin typeface="+mn-lt"/>
              <a:ea typeface="+mn-ea"/>
              <a:cs typeface="+mn-cs"/>
            </a:endParaRPr>
          </a:p>
          <a:p>
            <a:endParaRPr lang="en-US" sz="1200" b="0" kern="1200" dirty="0">
              <a:solidFill>
                <a:schemeClr val="tx1"/>
              </a:solidFill>
              <a:effectLst/>
              <a:latin typeface="+mn-lt"/>
              <a:ea typeface="+mn-ea"/>
              <a:cs typeface="+mn-cs"/>
            </a:endParaRPr>
          </a:p>
          <a:p>
            <a:r>
              <a:rPr lang="en-US" sz="1200" b="0" kern="1200" dirty="0">
                <a:solidFill>
                  <a:schemeClr val="tx1"/>
                </a:solidFill>
                <a:effectLst/>
                <a:latin typeface="+mn-lt"/>
                <a:ea typeface="+mn-ea"/>
                <a:cs typeface="+mn-cs"/>
              </a:rPr>
              <a:t>Read the Artist Statement Out loud.  </a:t>
            </a:r>
          </a:p>
          <a:p>
            <a:r>
              <a:rPr lang="en-US" sz="1200" b="0" kern="1200" dirty="0">
                <a:solidFill>
                  <a:schemeClr val="tx1"/>
                </a:solidFill>
                <a:effectLst/>
                <a:latin typeface="+mn-lt"/>
                <a:ea typeface="+mn-ea"/>
                <a:cs typeface="+mn-cs"/>
              </a:rPr>
              <a:t>Artist Statement: Let’s all gather in a common place. A spot to laugh, love, and embrace. We could enjoy a day on the sand. Each of us sporting our special brand. You can be you, and I can be me. We'll welcome each other's diversity. Assembled together down by the shore. Limitless opportunities for us to explore. What a wonderful world it would be. All of us gathered down by the sea.</a:t>
            </a:r>
          </a:p>
          <a:p>
            <a:endParaRPr lang="en-US" sz="1200" kern="1200">
              <a:solidFill>
                <a:schemeClr val="tx1"/>
              </a:solidFill>
              <a:effectLst/>
              <a:latin typeface="+mn-lt"/>
              <a:ea typeface="+mn-ea"/>
              <a:cs typeface="+mn-cs"/>
            </a:endParaRPr>
          </a:p>
          <a:p>
            <a:r>
              <a:rPr lang="en-US" sz="1200" kern="1200">
                <a:solidFill>
                  <a:schemeClr val="tx1"/>
                </a:solidFill>
                <a:effectLst/>
                <a:latin typeface="+mn-lt"/>
                <a:ea typeface="+mn-ea"/>
                <a:cs typeface="+mn-cs"/>
              </a:rPr>
              <a:t>Ask student to discuss their thoughts on the artwork after hearing the artist statement and the quote, and how the artwork and artists statements are integrated:</a:t>
            </a:r>
          </a:p>
          <a:p>
            <a:r>
              <a:rPr lang="en-US" i="1" dirty="0">
                <a:solidFill>
                  <a:schemeClr val="tx1"/>
                </a:solidFill>
                <a:effectLst/>
              </a:rPr>
              <a:t>Did opinions change? Did you understand more after hearing the artist statement?</a:t>
            </a:r>
          </a:p>
          <a:p>
            <a:r>
              <a:rPr lang="en-US" sz="1200" i="1" kern="1200" dirty="0">
                <a:solidFill>
                  <a:schemeClr val="tx1"/>
                </a:solidFill>
                <a:effectLst/>
                <a:latin typeface="+mn-lt"/>
                <a:ea typeface="+mn-ea"/>
                <a:cs typeface="+mn-cs"/>
              </a:rPr>
              <a:t>What did you learn from the artwork that was not explicitly stated in the text? </a:t>
            </a:r>
            <a:endParaRPr lang="en-US" sz="12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What did the text say that was also demonstrated in the image?</a:t>
            </a:r>
            <a:endParaRPr lang="en-US" dirty="0">
              <a:solidFill>
                <a:schemeClr val="tx1"/>
              </a:solidFill>
              <a:effectLst/>
            </a:endParaRPr>
          </a:p>
          <a:p>
            <a:endParaRPr lang="en-US" dirty="0"/>
          </a:p>
        </p:txBody>
      </p:sp>
      <p:sp>
        <p:nvSpPr>
          <p:cNvPr id="4" name="Slide Number Placeholder 3"/>
          <p:cNvSpPr>
            <a:spLocks noGrp="1"/>
          </p:cNvSpPr>
          <p:nvPr>
            <p:ph type="sldNum" sz="quarter" idx="5"/>
          </p:nvPr>
        </p:nvSpPr>
        <p:spPr/>
        <p:txBody>
          <a:bodyPr/>
          <a:lstStyle/>
          <a:p>
            <a:fld id="{BE70534D-EB19-5B43-A465-CE3C714AFAA3}" type="slidenum">
              <a:rPr lang="en-US" smtClean="0"/>
              <a:t>3</a:t>
            </a:fld>
            <a:endParaRPr lang="en-US"/>
          </a:p>
        </p:txBody>
      </p:sp>
    </p:spTree>
    <p:extLst>
      <p:ext uri="{BB962C8B-B14F-4D97-AF65-F5344CB8AC3E}">
        <p14:creationId xmlns:p14="http://schemas.microsoft.com/office/powerpoint/2010/main" val="33892860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Teacher Notes: </a:t>
            </a:r>
          </a:p>
          <a:p>
            <a:r>
              <a:rPr lang="en-US" dirty="0"/>
              <a:t>Discuss what it means to be unique. </a:t>
            </a:r>
          </a:p>
          <a:p>
            <a:r>
              <a:rPr lang="en-US" dirty="0"/>
              <a:t>Watch the TED talk video and share out thoughts, and personal connections.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Have students think and share about what makes them unique.  </a:t>
            </a:r>
          </a:p>
          <a:p>
            <a:endParaRPr lang="en-US" dirty="0"/>
          </a:p>
        </p:txBody>
      </p:sp>
      <p:sp>
        <p:nvSpPr>
          <p:cNvPr id="4" name="Slide Number Placeholder 3"/>
          <p:cNvSpPr>
            <a:spLocks noGrp="1"/>
          </p:cNvSpPr>
          <p:nvPr>
            <p:ph type="sldNum" sz="quarter" idx="5"/>
          </p:nvPr>
        </p:nvSpPr>
        <p:spPr/>
        <p:txBody>
          <a:bodyPr/>
          <a:lstStyle/>
          <a:p>
            <a:fld id="{BE70534D-EB19-5B43-A465-CE3C714AFAA3}" type="slidenum">
              <a:rPr lang="en-US" smtClean="0"/>
              <a:t>4</a:t>
            </a:fld>
            <a:endParaRPr lang="en-US"/>
          </a:p>
        </p:txBody>
      </p:sp>
    </p:spTree>
    <p:extLst>
      <p:ext uri="{BB962C8B-B14F-4D97-AF65-F5344CB8AC3E}">
        <p14:creationId xmlns:p14="http://schemas.microsoft.com/office/powerpoint/2010/main" val="4931801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Teacher Notes: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Create your own Talent and Ability Superhero Name: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*Starting with a teacher example can be a fun class building activity.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Students will create a Superhero name for themselves along with an explanation of chosen super power inspired by success they see in themselves.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Students will share out in the group or in pairs.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*Encourage students during this process and give several positive feedback ideas. </a:t>
            </a:r>
          </a:p>
          <a:p>
            <a:endParaRPr lang="en-US" dirty="0"/>
          </a:p>
        </p:txBody>
      </p:sp>
      <p:sp>
        <p:nvSpPr>
          <p:cNvPr id="4" name="Slide Number Placeholder 3"/>
          <p:cNvSpPr>
            <a:spLocks noGrp="1"/>
          </p:cNvSpPr>
          <p:nvPr>
            <p:ph type="sldNum" sz="quarter" idx="5"/>
          </p:nvPr>
        </p:nvSpPr>
        <p:spPr/>
        <p:txBody>
          <a:bodyPr/>
          <a:lstStyle/>
          <a:p>
            <a:fld id="{BE70534D-EB19-5B43-A465-CE3C714AFAA3}" type="slidenum">
              <a:rPr lang="en-US" smtClean="0"/>
              <a:t>5</a:t>
            </a:fld>
            <a:endParaRPr lang="en-US"/>
          </a:p>
        </p:txBody>
      </p:sp>
    </p:spTree>
    <p:extLst>
      <p:ext uri="{BB962C8B-B14F-4D97-AF65-F5344CB8AC3E}">
        <p14:creationId xmlns:p14="http://schemas.microsoft.com/office/powerpoint/2010/main" val="23758243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Teacher Notes: </a:t>
            </a:r>
          </a:p>
          <a:p>
            <a:r>
              <a:rPr lang="en-US" sz="1200" kern="1200" dirty="0">
                <a:solidFill>
                  <a:schemeClr val="tx1"/>
                </a:solidFill>
                <a:effectLst/>
                <a:latin typeface="+mn-lt"/>
                <a:ea typeface="+mn-ea"/>
                <a:cs typeface="+mn-cs"/>
              </a:rPr>
              <a:t>*Teacher example first to clarify understanding.  </a:t>
            </a:r>
          </a:p>
          <a:p>
            <a:r>
              <a:rPr lang="en-US" sz="1200" kern="1200" dirty="0">
                <a:solidFill>
                  <a:schemeClr val="tx1"/>
                </a:solidFill>
                <a:effectLst/>
                <a:latin typeface="+mn-lt"/>
                <a:ea typeface="+mn-ea"/>
                <a:cs typeface="+mn-cs"/>
              </a:rPr>
              <a:t>(example: I, The Marvelous Musical Mrs. Jones, ran the 5K with dedication, and persevered in pursuit of my goal against all hardships of waking up early and succeeded with the power of music!)</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Story of You: Students will fill in the blank spaces with positive information about themselves and create their own superhero story adding as much detail as they feel comfortable. </a:t>
            </a:r>
          </a:p>
          <a:p>
            <a:r>
              <a:rPr lang="en-US" sz="1200" kern="1200" dirty="0">
                <a:solidFill>
                  <a:schemeClr val="tx1"/>
                </a:solidFill>
                <a:effectLst/>
                <a:latin typeface="+mn-lt"/>
                <a:ea typeface="+mn-ea"/>
                <a:cs typeface="+mn-cs"/>
              </a:rPr>
              <a:t>This can be done out loud, on paper, in groups, or individually.</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Integrated ways to build identity and agency: </a:t>
            </a:r>
          </a:p>
          <a:p>
            <a:r>
              <a:rPr lang="en-US" sz="1200" kern="1200" dirty="0">
                <a:solidFill>
                  <a:schemeClr val="tx1"/>
                </a:solidFill>
                <a:effectLst/>
                <a:latin typeface="+mn-lt"/>
                <a:ea typeface="+mn-ea"/>
                <a:cs typeface="+mn-cs"/>
              </a:rPr>
              <a:t>-Focus students on their talents and abilities</a:t>
            </a:r>
          </a:p>
          <a:p>
            <a:r>
              <a:rPr lang="en-US" sz="1200" kern="1200" dirty="0">
                <a:solidFill>
                  <a:schemeClr val="tx1"/>
                </a:solidFill>
                <a:effectLst/>
                <a:latin typeface="+mn-lt"/>
                <a:ea typeface="+mn-ea"/>
                <a:cs typeface="+mn-cs"/>
              </a:rPr>
              <a:t>-Draw students’ attention to what they did to achieve goals</a:t>
            </a:r>
          </a:p>
          <a:p>
            <a:r>
              <a:rPr lang="en-US" sz="1200" kern="1200" dirty="0">
                <a:solidFill>
                  <a:schemeClr val="tx1"/>
                </a:solidFill>
                <a:effectLst/>
                <a:latin typeface="+mn-lt"/>
                <a:ea typeface="+mn-ea"/>
                <a:cs typeface="+mn-cs"/>
              </a:rPr>
              <a:t>-Share and model experiences of taking on and meeting challenges</a:t>
            </a:r>
          </a:p>
          <a:p>
            <a:r>
              <a:rPr lang="en-US" sz="1200" kern="1200" dirty="0">
                <a:solidFill>
                  <a:schemeClr val="tx1"/>
                </a:solidFill>
                <a:effectLst/>
                <a:latin typeface="+mn-lt"/>
                <a:ea typeface="+mn-ea"/>
                <a:cs typeface="+mn-cs"/>
              </a:rPr>
              <a:t>-Create a classroom environment that feels safe</a:t>
            </a:r>
            <a:endParaRPr lang="en-US" dirty="0"/>
          </a:p>
        </p:txBody>
      </p:sp>
      <p:sp>
        <p:nvSpPr>
          <p:cNvPr id="4" name="Slide Number Placeholder 3"/>
          <p:cNvSpPr>
            <a:spLocks noGrp="1"/>
          </p:cNvSpPr>
          <p:nvPr>
            <p:ph type="sldNum" sz="quarter" idx="5"/>
          </p:nvPr>
        </p:nvSpPr>
        <p:spPr/>
        <p:txBody>
          <a:bodyPr/>
          <a:lstStyle/>
          <a:p>
            <a:fld id="{BE70534D-EB19-5B43-A465-CE3C714AFAA3}" type="slidenum">
              <a:rPr lang="en-US" smtClean="0"/>
              <a:t>6</a:t>
            </a:fld>
            <a:endParaRPr lang="en-US"/>
          </a:p>
        </p:txBody>
      </p:sp>
    </p:spTree>
    <p:extLst>
      <p:ext uri="{BB962C8B-B14F-4D97-AF65-F5344CB8AC3E}">
        <p14:creationId xmlns:p14="http://schemas.microsoft.com/office/powerpoint/2010/main" val="367971145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a:t>Click to edit Master title style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02EA2F51-4310-4043-89F2-DFD090382C0E}" type="datetimeFigureOut">
              <a:rPr lang="en-US" smtClean="0"/>
              <a:t>1/8/2020</a:t>
            </a:fld>
            <a:endParaRPr lang="en-US"/>
          </a:p>
        </p:txBody>
      </p:sp>
      <p:sp>
        <p:nvSpPr>
          <p:cNvPr id="5" name="Footer Placeholder 4"/>
          <p:cNvSpPr>
            <a:spLocks noGrp="1"/>
          </p:cNvSpPr>
          <p:nvPr>
            <p:ph type="ftr" sz="quarter" idx="11"/>
          </p:nvPr>
        </p:nvSpPr>
        <p:spPr>
          <a:xfrm>
            <a:off x="1371600" y="4323845"/>
            <a:ext cx="6400800" cy="365125"/>
          </a:xfrm>
        </p:spPr>
        <p:txBody>
          <a:bodyPr/>
          <a:lstStyle/>
          <a:p>
            <a:endParaRPr lang="en-US"/>
          </a:p>
        </p:txBody>
      </p:sp>
      <p:sp>
        <p:nvSpPr>
          <p:cNvPr id="6" name="Slide Number Placeholder 5"/>
          <p:cNvSpPr>
            <a:spLocks noGrp="1"/>
          </p:cNvSpPr>
          <p:nvPr>
            <p:ph type="sldNum" sz="quarter" idx="12"/>
          </p:nvPr>
        </p:nvSpPr>
        <p:spPr>
          <a:xfrm>
            <a:off x="8077200" y="1430866"/>
            <a:ext cx="2743200" cy="365125"/>
          </a:xfrm>
        </p:spPr>
        <p:txBody>
          <a:bodyPr/>
          <a:lstStyle/>
          <a:p>
            <a:fld id="{3B3E80C2-F779-B04B-95AA-5AA97C49CF31}" type="slidenum">
              <a:rPr lang="en-US" smtClean="0"/>
              <a:t>‹#›</a:t>
            </a:fld>
            <a:endParaRPr lang="en-US"/>
          </a:p>
        </p:txBody>
      </p:sp>
    </p:spTree>
    <p:extLst>
      <p:ext uri="{BB962C8B-B14F-4D97-AF65-F5344CB8AC3E}">
        <p14:creationId xmlns:p14="http://schemas.microsoft.com/office/powerpoint/2010/main" val="34295440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2EA2F51-4310-4043-89F2-DFD090382C0E}" type="datetimeFigureOut">
              <a:rPr lang="en-US" smtClean="0"/>
              <a:t>1/8/2020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3E80C2-F779-B04B-95AA-5AA97C49CF31}" type="slidenum">
              <a:rPr lang="en-US" smtClean="0"/>
              <a:t>‹#›</a:t>
            </a:fld>
            <a:endParaRPr lang="en-US"/>
          </a:p>
        </p:txBody>
      </p:sp>
    </p:spTree>
    <p:extLst>
      <p:ext uri="{BB962C8B-B14F-4D97-AF65-F5344CB8AC3E}">
        <p14:creationId xmlns:p14="http://schemas.microsoft.com/office/powerpoint/2010/main" val="32179269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9" name="Picture 8"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02EA2F51-4310-4043-89F2-DFD090382C0E}" type="datetimeFigureOut">
              <a:rPr lang="en-US" smtClean="0"/>
              <a:t>1/8/2020</a:t>
            </a:fld>
            <a:endParaRPr lang="en-US"/>
          </a:p>
        </p:txBody>
      </p:sp>
      <p:sp>
        <p:nvSpPr>
          <p:cNvPr id="6" name="Footer Placeholder 5"/>
          <p:cNvSpPr>
            <a:spLocks noGrp="1"/>
          </p:cNvSpPr>
          <p:nvPr>
            <p:ph type="ftr" sz="quarter" idx="11"/>
          </p:nvPr>
        </p:nvSpPr>
        <p:spPr>
          <a:xfrm>
            <a:off x="685800" y="379941"/>
            <a:ext cx="6991492" cy="365125"/>
          </a:xfrm>
        </p:spPr>
        <p:txBody>
          <a:bodyPr/>
          <a:lstStyle/>
          <a:p>
            <a:endParaRPr lang="en-US"/>
          </a:p>
        </p:txBody>
      </p:sp>
      <p:sp>
        <p:nvSpPr>
          <p:cNvPr id="7" name="Slide Number Placeholder 6"/>
          <p:cNvSpPr>
            <a:spLocks noGrp="1"/>
          </p:cNvSpPr>
          <p:nvPr>
            <p:ph type="sldNum" sz="quarter" idx="12"/>
          </p:nvPr>
        </p:nvSpPr>
        <p:spPr>
          <a:xfrm>
            <a:off x="10862452" y="381000"/>
            <a:ext cx="643748" cy="365125"/>
          </a:xfrm>
        </p:spPr>
        <p:txBody>
          <a:bodyPr/>
          <a:lstStyle/>
          <a:p>
            <a:fld id="{3B3E80C2-F779-B04B-95AA-5AA97C49CF31}" type="slidenum">
              <a:rPr lang="en-US" smtClean="0"/>
              <a:t>‹#›</a:t>
            </a:fld>
            <a:endParaRPr lang="en-US"/>
          </a:p>
        </p:txBody>
      </p:sp>
    </p:spTree>
    <p:extLst>
      <p:ext uri="{BB962C8B-B14F-4D97-AF65-F5344CB8AC3E}">
        <p14:creationId xmlns:p14="http://schemas.microsoft.com/office/powerpoint/2010/main" val="8651161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1" name="Picture 10"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02EA2F51-4310-4043-89F2-DFD090382C0E}" type="datetimeFigureOut">
              <a:rPr lang="en-US" smtClean="0"/>
              <a:t>1/8/2020</a:t>
            </a:fld>
            <a:endParaRPr lang="en-US"/>
          </a:p>
        </p:txBody>
      </p:sp>
      <p:sp>
        <p:nvSpPr>
          <p:cNvPr id="6" name="Footer Placeholder 5"/>
          <p:cNvSpPr>
            <a:spLocks noGrp="1"/>
          </p:cNvSpPr>
          <p:nvPr>
            <p:ph type="ftr" sz="quarter" idx="11"/>
          </p:nvPr>
        </p:nvSpPr>
        <p:spPr>
          <a:xfrm>
            <a:off x="685800" y="379941"/>
            <a:ext cx="6991492" cy="365125"/>
          </a:xfrm>
        </p:spPr>
        <p:txBody>
          <a:bodyPr/>
          <a:lstStyle/>
          <a:p>
            <a:endParaRPr lang="en-US"/>
          </a:p>
        </p:txBody>
      </p:sp>
      <p:sp>
        <p:nvSpPr>
          <p:cNvPr id="7" name="Slide Number Placeholder 6"/>
          <p:cNvSpPr>
            <a:spLocks noGrp="1"/>
          </p:cNvSpPr>
          <p:nvPr>
            <p:ph type="sldNum" sz="quarter" idx="12"/>
          </p:nvPr>
        </p:nvSpPr>
        <p:spPr>
          <a:xfrm>
            <a:off x="10862452" y="381000"/>
            <a:ext cx="643748" cy="365125"/>
          </a:xfrm>
        </p:spPr>
        <p:txBody>
          <a:bodyPr/>
          <a:lstStyle/>
          <a:p>
            <a:fld id="{3B3E80C2-F779-B04B-95AA-5AA97C49CF31}" type="slidenum">
              <a:rPr lang="en-US" smtClean="0"/>
              <a:t>‹#›</a:t>
            </a:fld>
            <a:endParaRPr lang="en-US"/>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8313015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02EA2F51-4310-4043-89F2-DFD090382C0E}" type="datetimeFigureOut">
              <a:rPr lang="en-US" smtClean="0"/>
              <a:t>1/8/2020</a:t>
            </a:fld>
            <a:endParaRPr lang="en-US"/>
          </a:p>
        </p:txBody>
      </p:sp>
      <p:sp>
        <p:nvSpPr>
          <p:cNvPr id="6" name="Footer Placeholder 5"/>
          <p:cNvSpPr>
            <a:spLocks noGrp="1"/>
          </p:cNvSpPr>
          <p:nvPr>
            <p:ph type="ftr" sz="quarter" idx="11"/>
          </p:nvPr>
        </p:nvSpPr>
        <p:spPr>
          <a:xfrm>
            <a:off x="685800" y="378883"/>
            <a:ext cx="6991492" cy="365125"/>
          </a:xfrm>
        </p:spPr>
        <p:txBody>
          <a:bodyPr/>
          <a:lstStyle/>
          <a:p>
            <a:endParaRPr lang="en-US"/>
          </a:p>
        </p:txBody>
      </p:sp>
      <p:sp>
        <p:nvSpPr>
          <p:cNvPr id="7" name="Slide Number Placeholder 6"/>
          <p:cNvSpPr>
            <a:spLocks noGrp="1"/>
          </p:cNvSpPr>
          <p:nvPr>
            <p:ph type="sldNum" sz="quarter" idx="12"/>
          </p:nvPr>
        </p:nvSpPr>
        <p:spPr>
          <a:xfrm>
            <a:off x="10862452" y="381000"/>
            <a:ext cx="643748" cy="365125"/>
          </a:xfrm>
        </p:spPr>
        <p:txBody>
          <a:bodyPr/>
          <a:lstStyle/>
          <a:p>
            <a:fld id="{3B3E80C2-F779-B04B-95AA-5AA97C49CF31}" type="slidenum">
              <a:rPr lang="en-US" smtClean="0"/>
              <a:t>‹#›</a:t>
            </a:fld>
            <a:endParaRPr lang="en-US"/>
          </a:p>
        </p:txBody>
      </p:sp>
    </p:spTree>
    <p:extLst>
      <p:ext uri="{BB962C8B-B14F-4D97-AF65-F5344CB8AC3E}">
        <p14:creationId xmlns:p14="http://schemas.microsoft.com/office/powerpoint/2010/main" val="11618613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02EA2F51-4310-4043-89F2-DFD090382C0E}" type="datetimeFigureOut">
              <a:rPr lang="en-US" smtClean="0"/>
              <a:t>1/8/2020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B3E80C2-F779-B04B-95AA-5AA97C49CF31}" type="slidenum">
              <a:rPr lang="en-US" smtClean="0"/>
              <a:t>‹#›</a:t>
            </a:fld>
            <a:endParaRPr lang="en-US"/>
          </a:p>
        </p:txBody>
      </p:sp>
    </p:spTree>
    <p:extLst>
      <p:ext uri="{BB962C8B-B14F-4D97-AF65-F5344CB8AC3E}">
        <p14:creationId xmlns:p14="http://schemas.microsoft.com/office/powerpoint/2010/main" val="16516989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02EA2F51-4310-4043-89F2-DFD090382C0E}" type="datetimeFigureOut">
              <a:rPr lang="en-US" smtClean="0"/>
              <a:t>1/8/2020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B3E80C2-F779-B04B-95AA-5AA97C49CF31}" type="slidenum">
              <a:rPr lang="en-US" smtClean="0"/>
              <a:t>‹#›</a:t>
            </a:fld>
            <a:endParaRPr lang="en-US"/>
          </a:p>
        </p:txBody>
      </p:sp>
    </p:spTree>
    <p:extLst>
      <p:ext uri="{BB962C8B-B14F-4D97-AF65-F5344CB8AC3E}">
        <p14:creationId xmlns:p14="http://schemas.microsoft.com/office/powerpoint/2010/main" val="1547686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2EA2F51-4310-4043-89F2-DFD090382C0E}" type="datetimeFigureOut">
              <a:rPr lang="en-US" smtClean="0"/>
              <a:t>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3E80C2-F779-B04B-95AA-5AA97C49CF31}" type="slidenum">
              <a:rPr lang="en-US" smtClean="0"/>
              <a:t>‹#›</a:t>
            </a:fld>
            <a:endParaRPr lang="en-US"/>
          </a:p>
        </p:txBody>
      </p:sp>
    </p:spTree>
    <p:extLst>
      <p:ext uri="{BB962C8B-B14F-4D97-AF65-F5344CB8AC3E}">
        <p14:creationId xmlns:p14="http://schemas.microsoft.com/office/powerpoint/2010/main" val="36621515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9" name="Picture 8"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02EA2F51-4310-4043-89F2-DFD090382C0E}" type="datetimeFigureOut">
              <a:rPr lang="en-US" smtClean="0"/>
              <a:t>1/8/2020</a:t>
            </a:fld>
            <a:endParaRPr lang="en-US"/>
          </a:p>
        </p:txBody>
      </p:sp>
      <p:sp>
        <p:nvSpPr>
          <p:cNvPr id="5" name="Footer Placeholder 4"/>
          <p:cNvSpPr>
            <a:spLocks noGrp="1"/>
          </p:cNvSpPr>
          <p:nvPr>
            <p:ph type="ftr" sz="quarter" idx="11"/>
          </p:nvPr>
        </p:nvSpPr>
        <p:spPr>
          <a:xfrm>
            <a:off x="685800" y="381000"/>
            <a:ext cx="6991492" cy="365125"/>
          </a:xfrm>
        </p:spPr>
        <p:txBody>
          <a:bodyPr/>
          <a:lstStyle/>
          <a:p>
            <a:endParaRPr lang="en-US"/>
          </a:p>
        </p:txBody>
      </p:sp>
      <p:sp>
        <p:nvSpPr>
          <p:cNvPr id="6" name="Slide Number Placeholder 5"/>
          <p:cNvSpPr>
            <a:spLocks noGrp="1"/>
          </p:cNvSpPr>
          <p:nvPr>
            <p:ph type="sldNum" sz="quarter" idx="12"/>
          </p:nvPr>
        </p:nvSpPr>
        <p:spPr>
          <a:xfrm>
            <a:off x="10862452" y="381000"/>
            <a:ext cx="643748" cy="365125"/>
          </a:xfrm>
        </p:spPr>
        <p:txBody>
          <a:bodyPr/>
          <a:lstStyle/>
          <a:p>
            <a:fld id="{3B3E80C2-F779-B04B-95AA-5AA97C49CF31}" type="slidenum">
              <a:rPr lang="en-US" smtClean="0"/>
              <a:t>‹#›</a:t>
            </a:fld>
            <a:endParaRPr lang="en-US"/>
          </a:p>
        </p:txBody>
      </p:sp>
    </p:spTree>
    <p:extLst>
      <p:ext uri="{BB962C8B-B14F-4D97-AF65-F5344CB8AC3E}">
        <p14:creationId xmlns:p14="http://schemas.microsoft.com/office/powerpoint/2010/main" val="4432089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2EA2F51-4310-4043-89F2-DFD090382C0E}" type="datetimeFigureOut">
              <a:rPr lang="en-US" smtClean="0"/>
              <a:t>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3E80C2-F779-B04B-95AA-5AA97C49CF31}" type="slidenum">
              <a:rPr lang="en-US" smtClean="0"/>
              <a:t>‹#›</a:t>
            </a:fld>
            <a:endParaRPr lang="en-US"/>
          </a:p>
        </p:txBody>
      </p:sp>
    </p:spTree>
    <p:extLst>
      <p:ext uri="{BB962C8B-B14F-4D97-AF65-F5344CB8AC3E}">
        <p14:creationId xmlns:p14="http://schemas.microsoft.com/office/powerpoint/2010/main" val="6819968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n-US"/>
              <a:t>Click to edit Master title style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02EA2F51-4310-4043-89F2-DFD090382C0E}" type="datetimeFigureOut">
              <a:rPr lang="en-US" smtClean="0"/>
              <a:t>1/8/2020</a:t>
            </a:fld>
            <a:endParaRPr lang="en-US"/>
          </a:p>
        </p:txBody>
      </p:sp>
      <p:sp>
        <p:nvSpPr>
          <p:cNvPr id="5" name="Footer Placeholder 4"/>
          <p:cNvSpPr>
            <a:spLocks noGrp="1"/>
          </p:cNvSpPr>
          <p:nvPr>
            <p:ph type="ftr" sz="quarter" idx="11"/>
          </p:nvPr>
        </p:nvSpPr>
        <p:spPr>
          <a:xfrm>
            <a:off x="685800" y="381001"/>
            <a:ext cx="6991492" cy="364065"/>
          </a:xfrm>
        </p:spPr>
        <p:txBody>
          <a:bodyPr/>
          <a:lstStyle/>
          <a:p>
            <a:endParaRPr lang="en-US"/>
          </a:p>
        </p:txBody>
      </p:sp>
      <p:sp>
        <p:nvSpPr>
          <p:cNvPr id="6" name="Slide Number Placeholder 5"/>
          <p:cNvSpPr>
            <a:spLocks noGrp="1"/>
          </p:cNvSpPr>
          <p:nvPr>
            <p:ph type="sldNum" sz="quarter" idx="12"/>
          </p:nvPr>
        </p:nvSpPr>
        <p:spPr>
          <a:xfrm>
            <a:off x="10862452" y="381000"/>
            <a:ext cx="643748" cy="365125"/>
          </a:xfrm>
        </p:spPr>
        <p:txBody>
          <a:bodyPr/>
          <a:lstStyle/>
          <a:p>
            <a:fld id="{3B3E80C2-F779-B04B-95AA-5AA97C49CF31}" type="slidenum">
              <a:rPr lang="en-US" smtClean="0"/>
              <a:t>‹#›</a:t>
            </a:fld>
            <a:endParaRPr lang="en-US"/>
          </a:p>
        </p:txBody>
      </p:sp>
    </p:spTree>
    <p:extLst>
      <p:ext uri="{BB962C8B-B14F-4D97-AF65-F5344CB8AC3E}">
        <p14:creationId xmlns:p14="http://schemas.microsoft.com/office/powerpoint/2010/main" val="34362561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2EA2F51-4310-4043-89F2-DFD090382C0E}" type="datetimeFigureOut">
              <a:rPr lang="en-US" smtClean="0"/>
              <a:t>1/8/2020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3E80C2-F779-B04B-95AA-5AA97C49CF31}" type="slidenum">
              <a:rPr lang="en-US" smtClean="0"/>
              <a:t>‹#›</a:t>
            </a:fld>
            <a:endParaRPr lang="en-US"/>
          </a:p>
        </p:txBody>
      </p:sp>
    </p:spTree>
    <p:extLst>
      <p:ext uri="{BB962C8B-B14F-4D97-AF65-F5344CB8AC3E}">
        <p14:creationId xmlns:p14="http://schemas.microsoft.com/office/powerpoint/2010/main" val="38536096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85800" y="3132666"/>
            <a:ext cx="5311775" cy="308601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3132666"/>
            <a:ext cx="5334000" cy="308601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2EA2F51-4310-4043-89F2-DFD090382C0E}" type="datetimeFigureOut">
              <a:rPr lang="en-US" smtClean="0"/>
              <a:t>1/8/2020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B3E80C2-F779-B04B-95AA-5AA97C49CF31}" type="slidenum">
              <a:rPr lang="en-US" smtClean="0"/>
              <a:t>‹#›</a:t>
            </a:fld>
            <a:endParaRPr lang="en-US"/>
          </a:p>
        </p:txBody>
      </p:sp>
    </p:spTree>
    <p:extLst>
      <p:ext uri="{BB962C8B-B14F-4D97-AF65-F5344CB8AC3E}">
        <p14:creationId xmlns:p14="http://schemas.microsoft.com/office/powerpoint/2010/main" val="31617150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2EA2F51-4310-4043-89F2-DFD090382C0E}" type="datetimeFigureOut">
              <a:rPr lang="en-US" smtClean="0"/>
              <a:t>1/8/2020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B3E80C2-F779-B04B-95AA-5AA97C49CF31}" type="slidenum">
              <a:rPr lang="en-US" smtClean="0"/>
              <a:t>‹#›</a:t>
            </a:fld>
            <a:endParaRPr lang="en-US"/>
          </a:p>
        </p:txBody>
      </p:sp>
    </p:spTree>
    <p:extLst>
      <p:ext uri="{BB962C8B-B14F-4D97-AF65-F5344CB8AC3E}">
        <p14:creationId xmlns:p14="http://schemas.microsoft.com/office/powerpoint/2010/main" val="1274767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2EA2F51-4310-4043-89F2-DFD090382C0E}" type="datetimeFigureOut">
              <a:rPr lang="en-US" smtClean="0"/>
              <a:t>1/8/2020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B3E80C2-F779-B04B-95AA-5AA97C49CF31}" type="slidenum">
              <a:rPr lang="en-US" smtClean="0"/>
              <a:t>‹#›</a:t>
            </a:fld>
            <a:endParaRPr lang="en-US"/>
          </a:p>
        </p:txBody>
      </p:sp>
    </p:spTree>
    <p:extLst>
      <p:ext uri="{BB962C8B-B14F-4D97-AF65-F5344CB8AC3E}">
        <p14:creationId xmlns:p14="http://schemas.microsoft.com/office/powerpoint/2010/main" val="32745784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a:t>Click to edit Master title style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2EA2F51-4310-4043-89F2-DFD090382C0E}" type="datetimeFigureOut">
              <a:rPr lang="en-US" smtClean="0"/>
              <a:t>1/8/2020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3E80C2-F779-B04B-95AA-5AA97C49CF31}" type="slidenum">
              <a:rPr lang="en-US" smtClean="0"/>
              <a:t>‹#›</a:t>
            </a:fld>
            <a:endParaRPr lang="en-US"/>
          </a:p>
        </p:txBody>
      </p:sp>
    </p:spTree>
    <p:extLst>
      <p:ext uri="{BB962C8B-B14F-4D97-AF65-F5344CB8AC3E}">
        <p14:creationId xmlns:p14="http://schemas.microsoft.com/office/powerpoint/2010/main" val="30771028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2EA2F51-4310-4043-89F2-DFD090382C0E}" type="datetimeFigureOut">
              <a:rPr lang="en-US" smtClean="0"/>
              <a:t>1/8/2020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3E80C2-F779-B04B-95AA-5AA97C49CF31}" type="slidenum">
              <a:rPr lang="en-US" smtClean="0"/>
              <a:t>‹#›</a:t>
            </a:fld>
            <a:endParaRPr lang="en-US"/>
          </a:p>
        </p:txBody>
      </p:sp>
    </p:spTree>
    <p:extLst>
      <p:ext uri="{BB962C8B-B14F-4D97-AF65-F5344CB8AC3E}">
        <p14:creationId xmlns:p14="http://schemas.microsoft.com/office/powerpoint/2010/main" val="26472694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C2-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02EA2F51-4310-4043-89F2-DFD090382C0E}" type="datetimeFigureOut">
              <a:rPr lang="en-US" smtClean="0"/>
              <a:t>1/8/2020</a:t>
            </a:fld>
            <a:endParaRPr lang="en-US"/>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3B3E80C2-F779-B04B-95AA-5AA97C49CF31}" type="slidenum">
              <a:rPr lang="en-US" smtClean="0"/>
              <a:t>‹#›</a:t>
            </a:fld>
            <a:endParaRPr lang="en-US"/>
          </a:p>
        </p:txBody>
      </p:sp>
    </p:spTree>
    <p:extLst>
      <p:ext uri="{BB962C8B-B14F-4D97-AF65-F5344CB8AC3E}">
        <p14:creationId xmlns:p14="http://schemas.microsoft.com/office/powerpoint/2010/main" val="1967187324"/>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youtube.com/watch?v=sQuM5e0QGLg"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58F6AE2-34CA-F94E-95D9-9BAFD73639F0}"/>
              </a:ext>
            </a:extLst>
          </p:cNvPr>
          <p:cNvSpPr>
            <a:spLocks noGrp="1"/>
          </p:cNvSpPr>
          <p:nvPr>
            <p:ph type="ctrTitle"/>
          </p:nvPr>
        </p:nvSpPr>
        <p:spPr/>
        <p:txBody>
          <a:bodyPr/>
          <a:lstStyle/>
          <a:p>
            <a:r>
              <a:rPr lang="en-US" dirty="0"/>
              <a:t>Embracing Our Differences </a:t>
            </a:r>
          </a:p>
        </p:txBody>
      </p:sp>
      <p:sp>
        <p:nvSpPr>
          <p:cNvPr id="3" name="Subtitle 2">
            <a:extLst>
              <a:ext uri="{FF2B5EF4-FFF2-40B4-BE49-F238E27FC236}">
                <a16:creationId xmlns:a16="http://schemas.microsoft.com/office/drawing/2014/main" id="{F0A7E3ED-7B06-8C49-A700-E5607E5A23DA}"/>
              </a:ext>
            </a:extLst>
          </p:cNvPr>
          <p:cNvSpPr>
            <a:spLocks noGrp="1"/>
          </p:cNvSpPr>
          <p:nvPr>
            <p:ph type="subTitle" idx="1"/>
          </p:nvPr>
        </p:nvSpPr>
        <p:spPr>
          <a:xfrm>
            <a:off x="1439779" y="3632201"/>
            <a:ext cx="9448800" cy="685800"/>
          </a:xfrm>
        </p:spPr>
        <p:txBody>
          <a:bodyPr>
            <a:normAutofit fontScale="92500" lnSpcReduction="10000"/>
          </a:bodyPr>
          <a:lstStyle/>
          <a:p>
            <a:r>
              <a:rPr lang="en-US" dirty="0"/>
              <a:t>Diversity &amp; Social Emotional Learning: </a:t>
            </a:r>
          </a:p>
          <a:p>
            <a:r>
              <a:rPr lang="en-US" dirty="0"/>
              <a:t>Identity and Agency </a:t>
            </a:r>
          </a:p>
        </p:txBody>
      </p:sp>
      <p:pic>
        <p:nvPicPr>
          <p:cNvPr id="5" name="Content Placeholder 3">
            <a:extLst>
              <a:ext uri="{FF2B5EF4-FFF2-40B4-BE49-F238E27FC236}">
                <a16:creationId xmlns:a16="http://schemas.microsoft.com/office/drawing/2014/main" id="{B5570178-C93D-8742-8ADC-C4B7F3AEC047}"/>
              </a:ext>
            </a:extLst>
          </p:cNvPr>
          <p:cNvPicPr>
            <a:picLocks noChangeAspect="1"/>
          </p:cNvPicPr>
          <p:nvPr/>
        </p:nvPicPr>
        <p:blipFill>
          <a:blip r:embed="rId3"/>
          <a:stretch>
            <a:fillRect/>
          </a:stretch>
        </p:blipFill>
        <p:spPr>
          <a:xfrm>
            <a:off x="8086682" y="1591550"/>
            <a:ext cx="3972971" cy="2726451"/>
          </a:xfrm>
          <a:prstGeom prst="rect">
            <a:avLst/>
          </a:prstGeom>
        </p:spPr>
      </p:pic>
    </p:spTree>
    <p:extLst>
      <p:ext uri="{BB962C8B-B14F-4D97-AF65-F5344CB8AC3E}">
        <p14:creationId xmlns:p14="http://schemas.microsoft.com/office/powerpoint/2010/main" val="15317609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8EC02A-F580-B14D-8054-A3D9CF617B92}"/>
              </a:ext>
            </a:extLst>
          </p:cNvPr>
          <p:cNvSpPr>
            <a:spLocks noGrp="1"/>
          </p:cNvSpPr>
          <p:nvPr>
            <p:ph type="title"/>
          </p:nvPr>
        </p:nvSpPr>
        <p:spPr>
          <a:xfrm>
            <a:off x="6305796" y="286102"/>
            <a:ext cx="5048004" cy="1325563"/>
          </a:xfrm>
        </p:spPr>
        <p:txBody>
          <a:bodyPr>
            <a:normAutofit fontScale="90000"/>
          </a:bodyPr>
          <a:lstStyle/>
          <a:p>
            <a:pPr algn="ctr"/>
            <a:br>
              <a:rPr lang="en-US" dirty="0"/>
            </a:br>
            <a:r>
              <a:rPr lang="en-US" dirty="0"/>
              <a:t>What is Diversity?</a:t>
            </a:r>
            <a:br>
              <a:rPr lang="en-US" dirty="0"/>
            </a:br>
            <a:endParaRPr lang="en-US" dirty="0"/>
          </a:p>
        </p:txBody>
      </p:sp>
      <p:sp>
        <p:nvSpPr>
          <p:cNvPr id="3" name="Content Placeholder 2">
            <a:extLst>
              <a:ext uri="{FF2B5EF4-FFF2-40B4-BE49-F238E27FC236}">
                <a16:creationId xmlns:a16="http://schemas.microsoft.com/office/drawing/2014/main" id="{399A62F0-1CE3-FF4B-B1A2-6A44F9F44BCD}"/>
              </a:ext>
            </a:extLst>
          </p:cNvPr>
          <p:cNvSpPr>
            <a:spLocks noGrp="1"/>
          </p:cNvSpPr>
          <p:nvPr>
            <p:ph idx="1"/>
          </p:nvPr>
        </p:nvSpPr>
        <p:spPr>
          <a:xfrm>
            <a:off x="6305796" y="1825625"/>
            <a:ext cx="5505204" cy="4351338"/>
          </a:xfrm>
        </p:spPr>
        <p:txBody>
          <a:bodyPr>
            <a:normAutofit/>
          </a:bodyPr>
          <a:lstStyle/>
          <a:p>
            <a:pPr marL="457200" indent="-457200">
              <a:buFont typeface="+mj-lt"/>
              <a:buAutoNum type="arabicPeriod"/>
            </a:pPr>
            <a:r>
              <a:rPr lang="en-US" dirty="0"/>
              <a:t>Where have you heard this word being used?</a:t>
            </a:r>
          </a:p>
          <a:p>
            <a:pPr marL="457200" indent="-457200">
              <a:buFont typeface="+mj-lt"/>
              <a:buAutoNum type="arabicPeriod"/>
            </a:pPr>
            <a:endParaRPr lang="en-US" dirty="0"/>
          </a:p>
          <a:p>
            <a:pPr marL="457200" indent="-457200">
              <a:buFont typeface="+mj-lt"/>
              <a:buAutoNum type="arabicPeriod"/>
            </a:pPr>
            <a:r>
              <a:rPr lang="en-US" dirty="0"/>
              <a:t>Create your definition for the word Diversity.</a:t>
            </a:r>
          </a:p>
          <a:p>
            <a:pPr marL="457200" indent="-457200">
              <a:buFont typeface="+mj-lt"/>
              <a:buAutoNum type="arabicPeriod"/>
            </a:pPr>
            <a:endParaRPr lang="en-US" dirty="0"/>
          </a:p>
          <a:p>
            <a:pPr marL="457200" indent="-457200">
              <a:buFont typeface="+mj-lt"/>
              <a:buAutoNum type="arabicPeriod"/>
            </a:pPr>
            <a:r>
              <a:rPr lang="en-US" dirty="0"/>
              <a:t>Name visuals that come with these definitions and words?</a:t>
            </a:r>
          </a:p>
          <a:p>
            <a:pPr marL="0" indent="0">
              <a:buNone/>
            </a:pPr>
            <a:endParaRPr lang="en-US" dirty="0"/>
          </a:p>
          <a:p>
            <a:r>
              <a:rPr lang="en-US" dirty="0"/>
              <a:t>Look at the next slide.  Why is this </a:t>
            </a:r>
          </a:p>
          <a:p>
            <a:pPr marL="0" indent="0">
              <a:buNone/>
            </a:pPr>
            <a:r>
              <a:rPr lang="en-US" dirty="0"/>
              <a:t>artwork called “Be Shore of Yourself”? </a:t>
            </a:r>
          </a:p>
          <a:p>
            <a:endParaRPr lang="en-US" dirty="0"/>
          </a:p>
        </p:txBody>
      </p:sp>
      <p:pic>
        <p:nvPicPr>
          <p:cNvPr id="5" name="Picture 4">
            <a:extLst>
              <a:ext uri="{FF2B5EF4-FFF2-40B4-BE49-F238E27FC236}">
                <a16:creationId xmlns:a16="http://schemas.microsoft.com/office/drawing/2014/main" id="{A3BFFCBB-D48D-224E-8875-81BB04A460ED}"/>
              </a:ext>
            </a:extLst>
          </p:cNvPr>
          <p:cNvPicPr>
            <a:picLocks noChangeAspect="1"/>
          </p:cNvPicPr>
          <p:nvPr/>
        </p:nvPicPr>
        <p:blipFill>
          <a:blip r:embed="rId3"/>
          <a:stretch>
            <a:fillRect/>
          </a:stretch>
        </p:blipFill>
        <p:spPr>
          <a:xfrm>
            <a:off x="6727371" y="5364867"/>
            <a:ext cx="396443" cy="266675"/>
          </a:xfrm>
          <a:prstGeom prst="rect">
            <a:avLst/>
          </a:prstGeom>
        </p:spPr>
      </p:pic>
      <p:pic>
        <p:nvPicPr>
          <p:cNvPr id="1026" name="Picture 2" descr="Image result for diversity&quot;">
            <a:extLst>
              <a:ext uri="{FF2B5EF4-FFF2-40B4-BE49-F238E27FC236}">
                <a16:creationId xmlns:a16="http://schemas.microsoft.com/office/drawing/2014/main" id="{4819EA04-C599-4BDD-BFFB-85D854AEAEC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1825625"/>
            <a:ext cx="5801784"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53796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FC7E09D9-6134-4B4C-8BAB-EDDEC24A17F7}"/>
              </a:ext>
            </a:extLst>
          </p:cNvPr>
          <p:cNvPicPr>
            <a:picLocks noGrp="1" noChangeAspect="1"/>
          </p:cNvPicPr>
          <p:nvPr>
            <p:ph idx="1"/>
          </p:nvPr>
        </p:nvPicPr>
        <p:blipFill>
          <a:blip r:embed="rId3"/>
          <a:stretch>
            <a:fillRect/>
          </a:stretch>
        </p:blipFill>
        <p:spPr>
          <a:xfrm>
            <a:off x="216569" y="204553"/>
            <a:ext cx="8710863" cy="5977830"/>
          </a:xfrm>
          <a:prstGeom prst="rect">
            <a:avLst/>
          </a:prstGeom>
        </p:spPr>
      </p:pic>
      <p:sp>
        <p:nvSpPr>
          <p:cNvPr id="5" name="TextBox 4">
            <a:extLst>
              <a:ext uri="{FF2B5EF4-FFF2-40B4-BE49-F238E27FC236}">
                <a16:creationId xmlns:a16="http://schemas.microsoft.com/office/drawing/2014/main" id="{63D00704-122A-3D4F-A996-DADBFBEEB627}"/>
              </a:ext>
            </a:extLst>
          </p:cNvPr>
          <p:cNvSpPr txBox="1"/>
          <p:nvPr/>
        </p:nvSpPr>
        <p:spPr>
          <a:xfrm>
            <a:off x="79068" y="6182383"/>
            <a:ext cx="10137330" cy="646331"/>
          </a:xfrm>
          <a:prstGeom prst="rect">
            <a:avLst/>
          </a:prstGeom>
          <a:noFill/>
        </p:spPr>
        <p:txBody>
          <a:bodyPr wrap="square" rtlCol="0">
            <a:spAutoFit/>
          </a:bodyPr>
          <a:lstStyle/>
          <a:p>
            <a:r>
              <a:rPr lang="en-US" dirty="0"/>
              <a:t>Be Shore of Yourself</a:t>
            </a:r>
          </a:p>
          <a:p>
            <a:r>
              <a:rPr lang="en-US" dirty="0"/>
              <a:t>Art by: </a:t>
            </a:r>
            <a:r>
              <a:rPr lang="en-US" b="1" dirty="0"/>
              <a:t>Brooks Tracey</a:t>
            </a:r>
            <a:r>
              <a:rPr lang="en-US" dirty="0"/>
              <a:t>, Sarasota, Florida</a:t>
            </a:r>
          </a:p>
        </p:txBody>
      </p:sp>
      <p:sp>
        <p:nvSpPr>
          <p:cNvPr id="6" name="TextBox 5">
            <a:extLst>
              <a:ext uri="{FF2B5EF4-FFF2-40B4-BE49-F238E27FC236}">
                <a16:creationId xmlns:a16="http://schemas.microsoft.com/office/drawing/2014/main" id="{E2FC4DDD-8BA9-AF47-94F5-C9A3106AE31F}"/>
              </a:ext>
            </a:extLst>
          </p:cNvPr>
          <p:cNvSpPr txBox="1"/>
          <p:nvPr/>
        </p:nvSpPr>
        <p:spPr>
          <a:xfrm>
            <a:off x="9402010" y="1660031"/>
            <a:ext cx="2664178" cy="2862322"/>
          </a:xfrm>
          <a:prstGeom prst="rect">
            <a:avLst/>
          </a:prstGeom>
          <a:noFill/>
        </p:spPr>
        <p:txBody>
          <a:bodyPr wrap="square" rtlCol="0">
            <a:spAutoFit/>
          </a:bodyPr>
          <a:lstStyle/>
          <a:p>
            <a:r>
              <a:rPr lang="en-US" i="1" dirty="0"/>
              <a:t>“Be a wave of acceptance in an ocean of judgement.”</a:t>
            </a:r>
          </a:p>
          <a:p>
            <a:endParaRPr lang="en-US" i="1" dirty="0"/>
          </a:p>
          <a:p>
            <a:r>
              <a:rPr lang="en-US" i="1" dirty="0"/>
              <a:t>quote by: </a:t>
            </a:r>
            <a:r>
              <a:rPr lang="en-US" b="1" i="1" dirty="0"/>
              <a:t>Sara B.</a:t>
            </a:r>
            <a:r>
              <a:rPr lang="en-US" i="1" dirty="0"/>
              <a:t> </a:t>
            </a:r>
          </a:p>
          <a:p>
            <a:r>
              <a:rPr lang="en-US" i="1" dirty="0"/>
              <a:t>7th Grade, Sarasota Middle School, Sarasota, Florida</a:t>
            </a:r>
            <a:br>
              <a:rPr lang="en-US" i="1" dirty="0"/>
            </a:br>
            <a:endParaRPr lang="en-US" dirty="0"/>
          </a:p>
        </p:txBody>
      </p:sp>
    </p:spTree>
    <p:extLst>
      <p:ext uri="{BB962C8B-B14F-4D97-AF65-F5344CB8AC3E}">
        <p14:creationId xmlns:p14="http://schemas.microsoft.com/office/powerpoint/2010/main" val="33757199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ACBB06-E4D8-ED48-B7AB-659FA531AE2F}"/>
              </a:ext>
            </a:extLst>
          </p:cNvPr>
          <p:cNvSpPr>
            <a:spLocks noGrp="1"/>
          </p:cNvSpPr>
          <p:nvPr>
            <p:ph type="title"/>
          </p:nvPr>
        </p:nvSpPr>
        <p:spPr>
          <a:xfrm>
            <a:off x="1790700" y="1486861"/>
            <a:ext cx="8610600" cy="1293028"/>
          </a:xfrm>
        </p:spPr>
        <p:txBody>
          <a:bodyPr/>
          <a:lstStyle/>
          <a:p>
            <a:pPr algn="ctr"/>
            <a:r>
              <a:rPr lang="en-US" dirty="0"/>
              <a:t>What makes you Awesome?</a:t>
            </a:r>
          </a:p>
        </p:txBody>
      </p:sp>
      <p:sp>
        <p:nvSpPr>
          <p:cNvPr id="3" name="Content Placeholder 2">
            <a:extLst>
              <a:ext uri="{FF2B5EF4-FFF2-40B4-BE49-F238E27FC236}">
                <a16:creationId xmlns:a16="http://schemas.microsoft.com/office/drawing/2014/main" id="{EC2AE936-2BF2-9041-A841-17465D35F9C7}"/>
              </a:ext>
            </a:extLst>
          </p:cNvPr>
          <p:cNvSpPr>
            <a:spLocks noGrp="1"/>
          </p:cNvSpPr>
          <p:nvPr>
            <p:ph idx="1"/>
          </p:nvPr>
        </p:nvSpPr>
        <p:spPr>
          <a:xfrm>
            <a:off x="838200" y="4840289"/>
            <a:ext cx="10515600" cy="1583090"/>
          </a:xfrm>
        </p:spPr>
        <p:txBody>
          <a:bodyPr>
            <a:normAutofit/>
          </a:bodyPr>
          <a:lstStyle/>
          <a:p>
            <a:pPr marL="0" indent="0">
              <a:buNone/>
            </a:pPr>
            <a:endParaRPr lang="en-US" dirty="0"/>
          </a:p>
          <a:p>
            <a:pPr marL="0" indent="0">
              <a:buNone/>
            </a:pPr>
            <a:endParaRPr lang="en-US" dirty="0"/>
          </a:p>
        </p:txBody>
      </p:sp>
      <p:sp>
        <p:nvSpPr>
          <p:cNvPr id="4" name="TextBox 3">
            <a:extLst>
              <a:ext uri="{FF2B5EF4-FFF2-40B4-BE49-F238E27FC236}">
                <a16:creationId xmlns:a16="http://schemas.microsoft.com/office/drawing/2014/main" id="{34851D62-5465-C04E-9CF0-4598415ED171}"/>
              </a:ext>
            </a:extLst>
          </p:cNvPr>
          <p:cNvSpPr txBox="1"/>
          <p:nvPr/>
        </p:nvSpPr>
        <p:spPr>
          <a:xfrm>
            <a:off x="2302933" y="2254966"/>
            <a:ext cx="7586134" cy="3600986"/>
          </a:xfrm>
          <a:prstGeom prst="rect">
            <a:avLst/>
          </a:prstGeom>
          <a:noFill/>
        </p:spPr>
        <p:txBody>
          <a:bodyPr wrap="square" rtlCol="0">
            <a:spAutoFit/>
          </a:bodyPr>
          <a:lstStyle/>
          <a:p>
            <a:endParaRPr lang="en-US" dirty="0"/>
          </a:p>
          <a:p>
            <a:endParaRPr lang="en-US" dirty="0"/>
          </a:p>
          <a:p>
            <a:pPr algn="ctr"/>
            <a:endParaRPr lang="en-US" dirty="0"/>
          </a:p>
          <a:p>
            <a:pPr algn="ctr"/>
            <a:r>
              <a:rPr lang="en-US" sz="2800" dirty="0"/>
              <a:t>What does it mean to be Unique?</a:t>
            </a:r>
          </a:p>
          <a:p>
            <a:pPr algn="ctr"/>
            <a:endParaRPr lang="en-US" sz="2800" dirty="0"/>
          </a:p>
          <a:p>
            <a:pPr algn="ctr"/>
            <a:r>
              <a:rPr lang="en-US" sz="2800" dirty="0"/>
              <a:t>How are you unique?</a:t>
            </a:r>
          </a:p>
          <a:p>
            <a:pPr algn="ctr"/>
            <a:endParaRPr lang="en-US" dirty="0"/>
          </a:p>
          <a:p>
            <a:pPr algn="ctr"/>
            <a:endParaRPr lang="en-US" dirty="0"/>
          </a:p>
          <a:p>
            <a:pPr algn="ctr"/>
            <a:r>
              <a:rPr lang="en-US" dirty="0">
                <a:hlinkClick r:id="rId3"/>
              </a:rPr>
              <a:t>TED Talk Video: We Are All Different - and THAT'S AWESOME!</a:t>
            </a:r>
            <a:endParaRPr lang="en-US" dirty="0"/>
          </a:p>
          <a:p>
            <a:pPr algn="ctr"/>
            <a:endParaRPr lang="en-US" dirty="0"/>
          </a:p>
          <a:p>
            <a:endParaRPr lang="en-US" dirty="0"/>
          </a:p>
        </p:txBody>
      </p:sp>
    </p:spTree>
    <p:extLst>
      <p:ext uri="{BB962C8B-B14F-4D97-AF65-F5344CB8AC3E}">
        <p14:creationId xmlns:p14="http://schemas.microsoft.com/office/powerpoint/2010/main" val="8485631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1F8982-99AD-C44E-982D-03BD342A0A1C}"/>
              </a:ext>
            </a:extLst>
          </p:cNvPr>
          <p:cNvSpPr>
            <a:spLocks noGrp="1"/>
          </p:cNvSpPr>
          <p:nvPr>
            <p:ph type="title"/>
          </p:nvPr>
        </p:nvSpPr>
        <p:spPr>
          <a:xfrm>
            <a:off x="2895600" y="764373"/>
            <a:ext cx="8610600" cy="1293028"/>
          </a:xfrm>
        </p:spPr>
        <p:txBody>
          <a:bodyPr/>
          <a:lstStyle/>
          <a:p>
            <a:r>
              <a:rPr lang="en-US" dirty="0"/>
              <a:t>Create your Superhero name</a:t>
            </a:r>
          </a:p>
        </p:txBody>
      </p:sp>
      <p:sp>
        <p:nvSpPr>
          <p:cNvPr id="3" name="Content Placeholder 2">
            <a:extLst>
              <a:ext uri="{FF2B5EF4-FFF2-40B4-BE49-F238E27FC236}">
                <a16:creationId xmlns:a16="http://schemas.microsoft.com/office/drawing/2014/main" id="{F3ED3F15-470E-0548-B92D-C4482809F61B}"/>
              </a:ext>
            </a:extLst>
          </p:cNvPr>
          <p:cNvSpPr>
            <a:spLocks noGrp="1"/>
          </p:cNvSpPr>
          <p:nvPr>
            <p:ph idx="1"/>
          </p:nvPr>
        </p:nvSpPr>
        <p:spPr>
          <a:xfrm>
            <a:off x="685800" y="1760562"/>
            <a:ext cx="10820400" cy="4458124"/>
          </a:xfrm>
        </p:spPr>
        <p:txBody>
          <a:bodyPr>
            <a:normAutofit/>
          </a:bodyPr>
          <a:lstStyle/>
          <a:p>
            <a:pPr marL="1597025" indent="-1597025">
              <a:lnSpc>
                <a:spcPct val="150000"/>
              </a:lnSpc>
              <a:buNone/>
            </a:pPr>
            <a:r>
              <a:rPr lang="en-US" b="1" dirty="0"/>
              <a:t>Step 1</a:t>
            </a:r>
            <a:r>
              <a:rPr lang="en-US" dirty="0"/>
              <a:t>	Choose from the following list or think of your own Superhero Starters:  The Amazing, Captain, Mr. , Miss, Doctor</a:t>
            </a:r>
          </a:p>
          <a:p>
            <a:pPr marL="1597025" indent="-1597025">
              <a:lnSpc>
                <a:spcPct val="150000"/>
              </a:lnSpc>
              <a:buNone/>
            </a:pPr>
            <a:r>
              <a:rPr lang="en-US" b="1" dirty="0"/>
              <a:t>Step 2</a:t>
            </a:r>
            <a:r>
              <a:rPr lang="en-US" dirty="0"/>
              <a:t>	Add one or more of your Talents or Abilities:</a:t>
            </a:r>
            <a:br>
              <a:rPr lang="en-US" dirty="0"/>
            </a:br>
            <a:r>
              <a:rPr lang="en-US" dirty="0"/>
              <a:t>Art, Reading, Writing, Basketball, Helpful, Loving</a:t>
            </a:r>
          </a:p>
          <a:p>
            <a:pPr marL="1597025" indent="-1597025">
              <a:lnSpc>
                <a:spcPct val="150000"/>
              </a:lnSpc>
              <a:buNone/>
            </a:pPr>
            <a:r>
              <a:rPr lang="en-US" b="1" dirty="0"/>
              <a:t>Step 3</a:t>
            </a:r>
            <a:r>
              <a:rPr lang="en-US" dirty="0"/>
              <a:t>	Add your name</a:t>
            </a:r>
          </a:p>
          <a:p>
            <a:pPr marL="0" indent="0" algn="ctr">
              <a:lnSpc>
                <a:spcPct val="150000"/>
              </a:lnSpc>
              <a:buNone/>
            </a:pPr>
            <a:endParaRPr lang="en-US" dirty="0"/>
          </a:p>
          <a:p>
            <a:pPr marL="1597025" indent="-1597025">
              <a:lnSpc>
                <a:spcPct val="150000"/>
              </a:lnSpc>
              <a:buNone/>
            </a:pPr>
            <a:r>
              <a:rPr lang="en-US" b="1" dirty="0"/>
              <a:t>Example</a:t>
            </a:r>
            <a:r>
              <a:rPr lang="en-US" dirty="0"/>
              <a:t>: 	Miss Artistic Erin or Captain Helpful Maddox</a:t>
            </a:r>
          </a:p>
          <a:p>
            <a:pPr marL="0" indent="0" algn="ctr">
              <a:buNone/>
            </a:pPr>
            <a:endParaRPr lang="en-US" dirty="0"/>
          </a:p>
          <a:p>
            <a:endParaRPr lang="en-US" dirty="0"/>
          </a:p>
        </p:txBody>
      </p:sp>
    </p:spTree>
    <p:extLst>
      <p:ext uri="{BB962C8B-B14F-4D97-AF65-F5344CB8AC3E}">
        <p14:creationId xmlns:p14="http://schemas.microsoft.com/office/powerpoint/2010/main" val="8436887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EC6C64-4696-654D-BA6C-8DA0BBCB0C16}"/>
              </a:ext>
            </a:extLst>
          </p:cNvPr>
          <p:cNvSpPr>
            <a:spLocks noGrp="1"/>
          </p:cNvSpPr>
          <p:nvPr>
            <p:ph type="title"/>
          </p:nvPr>
        </p:nvSpPr>
        <p:spPr/>
        <p:txBody>
          <a:bodyPr/>
          <a:lstStyle/>
          <a:p>
            <a:r>
              <a:rPr lang="en-US" dirty="0"/>
              <a:t>The Story of you</a:t>
            </a:r>
          </a:p>
        </p:txBody>
      </p:sp>
      <p:sp>
        <p:nvSpPr>
          <p:cNvPr id="3" name="Content Placeholder 2">
            <a:extLst>
              <a:ext uri="{FF2B5EF4-FFF2-40B4-BE49-F238E27FC236}">
                <a16:creationId xmlns:a16="http://schemas.microsoft.com/office/drawing/2014/main" id="{B79BD451-0108-4E4B-B2DE-439A3261209E}"/>
              </a:ext>
            </a:extLst>
          </p:cNvPr>
          <p:cNvSpPr>
            <a:spLocks noGrp="1"/>
          </p:cNvSpPr>
          <p:nvPr>
            <p:ph idx="1"/>
          </p:nvPr>
        </p:nvSpPr>
        <p:spPr>
          <a:xfrm>
            <a:off x="685800" y="2057402"/>
            <a:ext cx="10820400" cy="4161284"/>
          </a:xfrm>
        </p:spPr>
        <p:txBody>
          <a:bodyPr>
            <a:normAutofit fontScale="92500" lnSpcReduction="10000"/>
          </a:bodyPr>
          <a:lstStyle/>
          <a:p>
            <a:pPr marL="0" indent="0">
              <a:buNone/>
            </a:pPr>
            <a:r>
              <a:rPr lang="en-US" dirty="0"/>
              <a:t>I, ________________________ </a:t>
            </a:r>
          </a:p>
          <a:p>
            <a:pPr marL="0" indent="0">
              <a:buNone/>
            </a:pPr>
            <a:r>
              <a:rPr lang="en-US" dirty="0"/>
              <a:t>  (</a:t>
            </a:r>
            <a:r>
              <a:rPr lang="en-US" i="1" dirty="0"/>
              <a:t>your superhero name)</a:t>
            </a:r>
          </a:p>
          <a:p>
            <a:pPr marL="0" indent="0">
              <a:buNone/>
            </a:pPr>
            <a:r>
              <a:rPr lang="en-US" dirty="0"/>
              <a:t>________________________________________________</a:t>
            </a:r>
          </a:p>
          <a:p>
            <a:pPr marL="0" indent="0">
              <a:buNone/>
            </a:pPr>
            <a:r>
              <a:rPr lang="en-US" i="1" dirty="0"/>
              <a:t>  (a goal that you accomplished and are proud of)</a:t>
            </a:r>
          </a:p>
          <a:p>
            <a:pPr marL="0" indent="0">
              <a:buNone/>
            </a:pPr>
            <a:endParaRPr lang="en-US" dirty="0"/>
          </a:p>
          <a:p>
            <a:pPr marL="0" indent="0">
              <a:lnSpc>
                <a:spcPct val="110000"/>
              </a:lnSpc>
              <a:buNone/>
            </a:pPr>
            <a:r>
              <a:rPr lang="en-US" dirty="0"/>
              <a:t>with dedication, and persevered in pursuit of my goal against all hardships of ___________________________________________</a:t>
            </a:r>
          </a:p>
          <a:p>
            <a:pPr marL="0" indent="0">
              <a:buNone/>
            </a:pPr>
            <a:r>
              <a:rPr lang="en-US" i="1" dirty="0"/>
              <a:t>(the most difficult part of obtaining the goal)</a:t>
            </a:r>
          </a:p>
          <a:p>
            <a:pPr marL="0" indent="0">
              <a:buNone/>
            </a:pPr>
            <a:endParaRPr lang="en-US" dirty="0"/>
          </a:p>
          <a:p>
            <a:pPr marL="0" indent="0">
              <a:buNone/>
            </a:pPr>
            <a:r>
              <a:rPr lang="en-US" dirty="0"/>
              <a:t>and succeeded with the power of ________________________! </a:t>
            </a:r>
          </a:p>
          <a:p>
            <a:pPr marL="0" indent="0">
              <a:buNone/>
            </a:pPr>
            <a:r>
              <a:rPr lang="en-US" i="1" dirty="0"/>
              <a:t>					(your super power) </a:t>
            </a:r>
          </a:p>
          <a:p>
            <a:pPr marL="0" indent="0">
              <a:buNone/>
            </a:pPr>
            <a:endParaRPr lang="en-US" i="1" dirty="0"/>
          </a:p>
        </p:txBody>
      </p:sp>
    </p:spTree>
    <p:extLst>
      <p:ext uri="{BB962C8B-B14F-4D97-AF65-F5344CB8AC3E}">
        <p14:creationId xmlns:p14="http://schemas.microsoft.com/office/powerpoint/2010/main" val="3272717140"/>
      </p:ext>
    </p:extLst>
  </p:cSld>
  <p:clrMapOvr>
    <a:masterClrMapping/>
  </p:clrMapOvr>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E5224E"/>
      </a:accent1>
      <a:accent2>
        <a:srgbClr val="9D074E"/>
      </a:accent2>
      <a:accent3>
        <a:srgbClr val="7F2294"/>
      </a:accent3>
      <a:accent4>
        <a:srgbClr val="8D65EA"/>
      </a:accent4>
      <a:accent5>
        <a:srgbClr val="588FE2"/>
      </a:accent5>
      <a:accent6>
        <a:srgbClr val="127CA4"/>
      </a:accent6>
      <a:hlink>
        <a:srgbClr val="FB4AB6"/>
      </a:hlink>
      <a:folHlink>
        <a:srgbClr val="F98FE9"/>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6DB8EB18-3657-4051-A897-2ED38832359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{48E42D89-3A4F-B941-B8CD-5533F0BAC9B6}tf10001079</Template>
  <TotalTime>2485</TotalTime>
  <Words>797</Words>
  <Application>Microsoft Office PowerPoint</Application>
  <PresentationFormat>Widescreen</PresentationFormat>
  <Paragraphs>102</Paragraphs>
  <Slides>6</Slides>
  <Notes>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vt:i4>
      </vt:variant>
    </vt:vector>
  </HeadingPairs>
  <TitlesOfParts>
    <vt:vector size="10" baseType="lpstr">
      <vt:lpstr>Arial</vt:lpstr>
      <vt:lpstr>Calibri</vt:lpstr>
      <vt:lpstr>Century Gothic</vt:lpstr>
      <vt:lpstr>Vapor Trail</vt:lpstr>
      <vt:lpstr>Embracing Our Differences </vt:lpstr>
      <vt:lpstr> What is Diversity? </vt:lpstr>
      <vt:lpstr>PowerPoint Presentation</vt:lpstr>
      <vt:lpstr>What makes you Awesome?</vt:lpstr>
      <vt:lpstr>Create your Superhero name</vt:lpstr>
      <vt:lpstr>The Story of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Embracing Our Differences </dc:title>
  <dc:creator>Microsoft Office User</dc:creator>
  <cp:lastModifiedBy>Ben Jewell-Plocher</cp:lastModifiedBy>
  <cp:revision>29</cp:revision>
  <dcterms:created xsi:type="dcterms:W3CDTF">2019-12-29T18:06:48Z</dcterms:created>
  <dcterms:modified xsi:type="dcterms:W3CDTF">2020-01-08T17:09:14Z</dcterms:modified>
</cp:coreProperties>
</file>