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2"/>
    <p:restoredTop sz="71111" autoAdjust="0"/>
  </p:normalViewPr>
  <p:slideViewPr>
    <p:cSldViewPr snapToGrid="0" snapToObjects="1">
      <p:cViewPr varScale="1">
        <p:scale>
          <a:sx n="48" d="100"/>
          <a:sy n="48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-66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0AD05-823A-4C44-99B1-70676700852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93DB-A559-B441-A25B-83B31684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s3NHf0l6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EOD Introduction </a:t>
            </a:r>
          </a:p>
          <a:p>
            <a:r>
              <a:rPr lang="en-US" dirty="0"/>
              <a:t>Inclusion and Emotional Regulation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Inclusion: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 of being embraced, involved, counted in, incorporated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&amp;</a:t>
            </a:r>
          </a:p>
          <a:p>
            <a:r>
              <a:rPr lang="en-US" dirty="0"/>
              <a:t>Emotional Regulation is understanding our emotions, including triggers, signs, and responses and how we regulate ourselves.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93DB-A559-B441-A25B-83B316846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 discussion in small group, pairs or whole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over each of the questions for understanding.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*Make sure to read aloud the LOOK before going to the next slide.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of Harmony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consistent, orderly, or pleasing arrangement of parts. Music, blended into chords pleasing to the 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things that go well together, or people and things that get along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 of being embraced, involved, counted in, incorporated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 discussion in small group, pairs or whole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93DB-A559-B441-A25B-83B3168464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4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Why is this art work called Harmony? </a:t>
            </a:r>
          </a:p>
          <a:p>
            <a:r>
              <a:rPr lang="en-US" dirty="0"/>
              <a:t>How is Inclusion represented in the art?</a:t>
            </a:r>
          </a:p>
          <a:p>
            <a:r>
              <a:rPr lang="en-US" dirty="0"/>
              <a:t>Discuss the quote “To open your arms to people who are different is to open your mind to infinite possibilities”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93DB-A559-B441-A25B-83B3168464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Listen to the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Tchaikovsky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Waltz of the Flowers (4:16)</a:t>
            </a:r>
            <a:endParaRPr lang="en-US" dirty="0"/>
          </a:p>
          <a:p>
            <a:r>
              <a:rPr lang="en-US" dirty="0"/>
              <a:t>While listening, read the artist statement to students</a:t>
            </a:r>
          </a:p>
          <a:p>
            <a:pPr marL="0" indent="0">
              <a:buNone/>
            </a:pPr>
            <a:r>
              <a:rPr lang="en-US" dirty="0"/>
              <a:t>We look different, </a:t>
            </a:r>
          </a:p>
          <a:p>
            <a:pPr marL="0" indent="0">
              <a:buNone/>
            </a:pPr>
            <a:r>
              <a:rPr lang="en-US" dirty="0"/>
              <a:t>we come from different places,</a:t>
            </a:r>
          </a:p>
          <a:p>
            <a:pPr marL="0" indent="0">
              <a:buNone/>
            </a:pPr>
            <a:r>
              <a:rPr lang="en-US" dirty="0"/>
              <a:t>we play different instruments,</a:t>
            </a:r>
          </a:p>
          <a:p>
            <a:pPr marL="0" indent="0">
              <a:buNone/>
            </a:pPr>
            <a:r>
              <a:rPr lang="en-US" dirty="0"/>
              <a:t>and we sing different notes. </a:t>
            </a:r>
          </a:p>
          <a:p>
            <a:pPr marL="0" indent="0">
              <a:buNone/>
            </a:pPr>
            <a:r>
              <a:rPr lang="en-US" dirty="0"/>
              <a:t>However, when we work together, </a:t>
            </a:r>
          </a:p>
          <a:p>
            <a:pPr marL="0" indent="0">
              <a:buNone/>
            </a:pPr>
            <a:r>
              <a:rPr lang="en-US" dirty="0"/>
              <a:t>we can create a beautiful symphony.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Talk about the similarities and differences in the song to the art piece. 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How did listening to the music make you feel?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Did you hear the harmonies created with the instruments in the song?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What did you learn from the artwork that was not explicitly stated in the text?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the text say that was also demonstrated in the image?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93DB-A559-B441-A25B-83B316846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Emotions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be done out loud, on paper, in groups, or individually.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Feelings inspiration Video: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Sesame Street: Dave Matthews and Grover Sing about Feelings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93DB-A559-B441-A25B-83B316846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*Say each of the steps slowly and ask students to participate to the best of their ability.  Remind students to relax thought out the body scan.  </a:t>
            </a:r>
          </a:p>
          <a:p>
            <a:r>
              <a:rPr lang="en-US" dirty="0"/>
              <a:t>Ask the students at the end how they are feeling compared to when they began the body scan.  </a:t>
            </a:r>
          </a:p>
          <a:p>
            <a:endParaRPr lang="en-US" dirty="0"/>
          </a:p>
          <a:p>
            <a:r>
              <a:rPr lang="en-US" dirty="0"/>
              <a:t>If you prefer a video guided meditation follow the Link Below to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Bodyscan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Meditation for Kids and Adults (Classrooms and Educators)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=9A0S54yAgEg</a:t>
            </a:r>
          </a:p>
          <a:p>
            <a:endParaRPr lang="en-US" dirty="0"/>
          </a:p>
          <a:p>
            <a:r>
              <a:rPr lang="en-US" dirty="0"/>
              <a:t>Emotional Regulation Competencies </a:t>
            </a:r>
          </a:p>
          <a:p>
            <a:pPr marL="228600" indent="-228600">
              <a:buAutoNum type="arabicPeriod"/>
            </a:pPr>
            <a:r>
              <a:rPr lang="en-US" dirty="0"/>
              <a:t>Identifying Emotions</a:t>
            </a:r>
          </a:p>
          <a:p>
            <a:pPr marL="228600" indent="-228600">
              <a:buAutoNum type="arabicPeriod"/>
            </a:pPr>
            <a:r>
              <a:rPr lang="en-US" dirty="0"/>
              <a:t>Emotional Self- Perception</a:t>
            </a:r>
          </a:p>
          <a:p>
            <a:pPr marL="228600" indent="-228600">
              <a:buAutoNum type="arabicPeriod"/>
            </a:pPr>
            <a:r>
              <a:rPr lang="en-US" dirty="0"/>
              <a:t>Impulse Control</a:t>
            </a:r>
          </a:p>
          <a:p>
            <a:pPr marL="228600" indent="-228600">
              <a:buAutoNum type="arabicPeriod"/>
            </a:pPr>
            <a:r>
              <a:rPr lang="en-US" dirty="0"/>
              <a:t>Delaying Gratification</a:t>
            </a:r>
          </a:p>
          <a:p>
            <a:pPr marL="228600" indent="-228600">
              <a:buAutoNum type="arabicPeriod"/>
            </a:pPr>
            <a:r>
              <a:rPr lang="en-US" dirty="0"/>
              <a:t>Stress Management</a:t>
            </a:r>
          </a:p>
          <a:p>
            <a:pPr marL="228600" indent="-228600">
              <a:buAutoNum type="arabicPeriod"/>
            </a:pPr>
            <a:r>
              <a:rPr lang="en-US" dirty="0"/>
              <a:t>Coping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93DB-A559-B441-A25B-83B3168464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2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7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27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7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0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4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9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1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6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8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4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oddess%20of%20Flowers%20(Symphony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www.youtube.com/watch?v=Uss3NHf0l6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o5lHYJJQf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D0F5-0488-304A-85C3-747341864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Embracing Our Differences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ABA27-DB44-3B4A-875A-A340610F4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Inclusion &amp; Social Emotional Learning: </a:t>
            </a:r>
          </a:p>
          <a:p>
            <a:r>
              <a:rPr lang="en-US" dirty="0"/>
              <a:t>Emotional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36967-9A35-4847-BC57-8553E7B1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004" y="1803405"/>
            <a:ext cx="3787844" cy="25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99A0-D490-AE44-BBAF-74ACDEBE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Harmony?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BEA24-D87C-014E-B5E1-B2E4DCABDBC5}"/>
              </a:ext>
            </a:extLst>
          </p:cNvPr>
          <p:cNvSpPr txBox="1"/>
          <p:nvPr/>
        </p:nvSpPr>
        <p:spPr>
          <a:xfrm>
            <a:off x="6923314" y="2057401"/>
            <a:ext cx="46670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Where have you heard this word being used?</a:t>
            </a:r>
          </a:p>
          <a:p>
            <a:endParaRPr lang="en-US" sz="2000" dirty="0"/>
          </a:p>
          <a:p>
            <a:r>
              <a:rPr lang="en-US" sz="2000" dirty="0"/>
              <a:t>2. What does Harmony feel like? </a:t>
            </a:r>
          </a:p>
          <a:p>
            <a:endParaRPr lang="en-US" sz="2000" dirty="0"/>
          </a:p>
          <a:p>
            <a:r>
              <a:rPr lang="en-US" sz="2000" dirty="0"/>
              <a:t>3. What does Harmony look like?</a:t>
            </a:r>
          </a:p>
          <a:p>
            <a:endParaRPr lang="en-US" sz="2000" dirty="0"/>
          </a:p>
          <a:p>
            <a:r>
              <a:rPr lang="en-US" sz="2000" dirty="0"/>
              <a:t>4. What does Harmony sound like?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Look at the next slide. Why is this artwork called Harmony?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6C98F-E3AC-FF4D-863E-CCBC515F0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2" y="1962399"/>
            <a:ext cx="5352720" cy="4420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1DD8B-16B6-4DF1-9F43-463FF4EF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37" y="5157867"/>
            <a:ext cx="306324" cy="2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CEA2AB-78F6-2F47-8B3F-C9726272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0" y="178130"/>
            <a:ext cx="8492544" cy="5828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4A5E82-B529-F94C-B20A-FC8A236FD342}"/>
              </a:ext>
            </a:extLst>
          </p:cNvPr>
          <p:cNvSpPr txBox="1"/>
          <p:nvPr/>
        </p:nvSpPr>
        <p:spPr>
          <a:xfrm>
            <a:off x="178130" y="6139543"/>
            <a:ext cx="596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Harmony</a:t>
            </a:r>
          </a:p>
          <a:p>
            <a:r>
              <a:rPr lang="en-US" dirty="0">
                <a:solidFill>
                  <a:schemeClr val="bg1"/>
                </a:solidFill>
              </a:rPr>
              <a:t>Art by: </a:t>
            </a:r>
            <a:r>
              <a:rPr lang="en-US" b="1" dirty="0" err="1">
                <a:solidFill>
                  <a:schemeClr val="bg1"/>
                </a:solidFill>
              </a:rPr>
              <a:t>Chiapei</a:t>
            </a:r>
            <a:r>
              <a:rPr lang="en-US" b="1" dirty="0">
                <a:solidFill>
                  <a:schemeClr val="bg1"/>
                </a:solidFill>
              </a:rPr>
              <a:t> Chang</a:t>
            </a:r>
            <a:r>
              <a:rPr lang="en-US" dirty="0">
                <a:solidFill>
                  <a:schemeClr val="bg1"/>
                </a:solidFill>
              </a:rPr>
              <a:t>, San Diego, California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ABA1E-5F6D-1342-B5CC-128B18288D54}"/>
              </a:ext>
            </a:extLst>
          </p:cNvPr>
          <p:cNvSpPr txBox="1"/>
          <p:nvPr/>
        </p:nvSpPr>
        <p:spPr>
          <a:xfrm>
            <a:off x="9013371" y="1571908"/>
            <a:ext cx="2992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“To open your arms to people who are different is to open your mind to infinite possibilities.”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quote by: </a:t>
            </a:r>
            <a:r>
              <a:rPr lang="en-US" b="1" i="1" dirty="0">
                <a:solidFill>
                  <a:schemeClr val="bg1"/>
                </a:solidFill>
              </a:rPr>
              <a:t>Angela Z.</a:t>
            </a:r>
            <a:r>
              <a:rPr lang="en-US" i="1" dirty="0">
                <a:solidFill>
                  <a:schemeClr val="bg1"/>
                </a:solidFill>
              </a:rPr>
              <a:t>, 12th Grade, Cypress Woods High School, Cypress,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6D22-AA3A-5047-B002-4BE43BE7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 Statement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B8B8D-7187-0344-BF4A-55432DF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3700"/>
            <a:ext cx="10820400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look different, </a:t>
            </a:r>
          </a:p>
          <a:p>
            <a:pPr marL="0" indent="0">
              <a:buNone/>
            </a:pPr>
            <a:r>
              <a:rPr lang="en-US" dirty="0"/>
              <a:t>we come from different places,</a:t>
            </a:r>
          </a:p>
          <a:p>
            <a:pPr marL="0" indent="0">
              <a:buNone/>
            </a:pPr>
            <a:r>
              <a:rPr lang="en-US" dirty="0"/>
              <a:t>we play different instruments,</a:t>
            </a:r>
          </a:p>
          <a:p>
            <a:pPr marL="0" indent="0">
              <a:buNone/>
            </a:pPr>
            <a:r>
              <a:rPr lang="en-US" dirty="0"/>
              <a:t>and we sing different notes. </a:t>
            </a:r>
          </a:p>
          <a:p>
            <a:pPr marL="0" indent="0">
              <a:buNone/>
            </a:pPr>
            <a:r>
              <a:rPr lang="en-US" dirty="0"/>
              <a:t>However, when we work together, </a:t>
            </a:r>
          </a:p>
          <a:p>
            <a:pPr marL="0" indent="0">
              <a:buNone/>
            </a:pPr>
            <a:r>
              <a:rPr lang="en-US" dirty="0"/>
              <a:t>we can create a beautiful symphony.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Tchaikovsky - Waltz of the Flowers (from Disney's with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CE3E1-6517-4D4C-8BF2-9D9D49507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408" y="1803400"/>
            <a:ext cx="5828106" cy="3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5F0B-7D62-6845-926E-DFC9A397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Emotions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296DB2-041A-E347-9D27-EFB83F83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425" t="32646" r="7047" b="37828"/>
          <a:stretch/>
        </p:blipFill>
        <p:spPr>
          <a:xfrm>
            <a:off x="1987615" y="2589376"/>
            <a:ext cx="1308035" cy="999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5FC8B-F8C5-2D46-B1CA-F81AF073B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4" t="39219" r="35762" b="38312"/>
          <a:stretch/>
        </p:blipFill>
        <p:spPr>
          <a:xfrm>
            <a:off x="5842000" y="2589376"/>
            <a:ext cx="1282700" cy="130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92D1E-19FF-FD44-8979-22951ACFF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39" t="30284" r="46230" b="44655"/>
          <a:stretch/>
        </p:blipFill>
        <p:spPr>
          <a:xfrm>
            <a:off x="10077450" y="2585150"/>
            <a:ext cx="1887510" cy="1428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05A02-FF93-2448-815B-7735B726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2" t="18086" r="56400" b="64699"/>
          <a:stretch/>
        </p:blipFill>
        <p:spPr>
          <a:xfrm>
            <a:off x="7283450" y="2561150"/>
            <a:ext cx="1435100" cy="1003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A9994-63CA-434A-87AB-57433DE70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8" t="78427" r="41678" b="3268"/>
          <a:stretch/>
        </p:blipFill>
        <p:spPr>
          <a:xfrm>
            <a:off x="3454400" y="2579500"/>
            <a:ext cx="10033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C6BDF-E8CA-C64F-A826-9F687CF45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9" t="57305" r="66269" b="24172"/>
          <a:stretch/>
        </p:blipFill>
        <p:spPr>
          <a:xfrm>
            <a:off x="8877300" y="2579500"/>
            <a:ext cx="1041400" cy="107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F03F3-12EB-804C-B32B-74B8EF3A3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9" t="47059" r="79074" b="37671"/>
          <a:stretch/>
        </p:blipFill>
        <p:spPr>
          <a:xfrm>
            <a:off x="4616450" y="2561150"/>
            <a:ext cx="1066800" cy="91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5C671-A06C-614F-8CF0-AB8313612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4" t="86457" r="78382" b="1726"/>
          <a:stretch/>
        </p:blipFill>
        <p:spPr>
          <a:xfrm>
            <a:off x="501650" y="2589376"/>
            <a:ext cx="1327215" cy="7269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DCBFB-CBC3-AF4F-9051-4AFFAA0EEDC3}"/>
              </a:ext>
            </a:extLst>
          </p:cNvPr>
          <p:cNvSpPr txBox="1"/>
          <p:nvPr/>
        </p:nvSpPr>
        <p:spPr>
          <a:xfrm>
            <a:off x="501650" y="4406900"/>
            <a:ext cx="11220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Look at the character expressions from the artwork “Harmony”.   </a:t>
            </a:r>
          </a:p>
          <a:p>
            <a:endParaRPr lang="en-US" dirty="0"/>
          </a:p>
          <a:p>
            <a:r>
              <a:rPr lang="en-US" dirty="0"/>
              <a:t>2. Choose a descriptive word to identify the emotion that each animal is feeling. </a:t>
            </a:r>
          </a:p>
          <a:p>
            <a:endParaRPr lang="en-US" dirty="0"/>
          </a:p>
          <a:p>
            <a:r>
              <a:rPr lang="en-US" dirty="0"/>
              <a:t>3. Think of a moment in your life that you felt the same emotion and share that memory. 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Sesame Street: Dave Matthews and Grover Sing about Feelings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7F69-7239-B445-A549-19CEBB48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inner Harmony</a:t>
            </a:r>
            <a:br>
              <a:rPr lang="en-US" dirty="0"/>
            </a:br>
            <a:r>
              <a:rPr lang="en-US" dirty="0"/>
              <a:t>Body Scan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DA02A-C506-9840-997C-74D47A65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1) Close your eyes.</a:t>
            </a:r>
          </a:p>
          <a:p>
            <a:r>
              <a:rPr lang="en-US" dirty="0"/>
              <a:t>2) Start by taking two or three gentle, large breaths in and out. </a:t>
            </a:r>
          </a:p>
          <a:p>
            <a:r>
              <a:rPr lang="en-US" dirty="0"/>
              <a:t>3) Now we’re going to pay attention to your feet. </a:t>
            </a:r>
          </a:p>
          <a:p>
            <a:r>
              <a:rPr lang="en-US" dirty="0"/>
              <a:t>4) Now move your attention to your lower legs. </a:t>
            </a:r>
          </a:p>
          <a:p>
            <a:r>
              <a:rPr lang="en-US" dirty="0"/>
              <a:t>5) After a few more breaths, move your attention to your upper legs. </a:t>
            </a:r>
          </a:p>
          <a:p>
            <a:r>
              <a:rPr lang="en-US" dirty="0"/>
              <a:t>6) Now move your attention to your belly.</a:t>
            </a:r>
          </a:p>
          <a:p>
            <a:r>
              <a:rPr lang="en-US" dirty="0"/>
              <a:t>7) Next, bring your attention to your chest. Notice it rising and falling as you breathe. </a:t>
            </a:r>
          </a:p>
          <a:p>
            <a:r>
              <a:rPr lang="en-US" dirty="0"/>
              <a:t>8) Now turn your attention to your hands. </a:t>
            </a:r>
          </a:p>
          <a:p>
            <a:r>
              <a:rPr lang="en-US" dirty="0"/>
              <a:t>9) Move your attention up into your arms. </a:t>
            </a:r>
          </a:p>
          <a:p>
            <a:r>
              <a:rPr lang="en-US" dirty="0"/>
              <a:t>10) Next, move your attention around to your back. </a:t>
            </a:r>
          </a:p>
          <a:p>
            <a:r>
              <a:rPr lang="en-US" dirty="0"/>
              <a:t>11) Now move attention to your neck and shoulders, letting go and relaxing them. </a:t>
            </a:r>
          </a:p>
          <a:p>
            <a:r>
              <a:rPr lang="en-US" dirty="0"/>
              <a:t>12) And now feel your face and head relax. </a:t>
            </a:r>
          </a:p>
          <a:p>
            <a:r>
              <a:rPr lang="en-US" dirty="0"/>
              <a:t>13) Finally, spend a few moments, paying attention to your whole body.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6038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{48E42D89-3A4F-B941-B8CD-5533F0BAC9B6}tf10001079</Template>
  <TotalTime>10468</TotalTime>
  <Words>594</Words>
  <Application>Microsoft Office PowerPoint</Application>
  <PresentationFormat>Widescreen</PresentationFormat>
  <Paragraphs>112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Embracing Our Differences </vt:lpstr>
      <vt:lpstr>What is Harmony?</vt:lpstr>
      <vt:lpstr>PowerPoint Presentation</vt:lpstr>
      <vt:lpstr>Artist Statement  </vt:lpstr>
      <vt:lpstr>Identifying Emotions</vt:lpstr>
      <vt:lpstr>Create inner Harmony Body Scan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Our Differences </dc:title>
  <dc:creator>Microsoft Office User</dc:creator>
  <cp:lastModifiedBy>Ben Jewell-Plocher</cp:lastModifiedBy>
  <cp:revision>33</cp:revision>
  <dcterms:created xsi:type="dcterms:W3CDTF">2019-12-23T11:58:51Z</dcterms:created>
  <dcterms:modified xsi:type="dcterms:W3CDTF">2020-01-08T20:03:13Z</dcterms:modified>
</cp:coreProperties>
</file>