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69097" autoAdjust="0"/>
  </p:normalViewPr>
  <p:slideViewPr>
    <p:cSldViewPr snapToGrid="0" snapToObjects="1">
      <p:cViewPr varScale="1">
        <p:scale>
          <a:sx n="47" d="100"/>
          <a:sy n="47" d="100"/>
        </p:scale>
        <p:origin x="210" y="42"/>
      </p:cViewPr>
      <p:guideLst/>
    </p:cSldViewPr>
  </p:slideViewPr>
  <p:notesTextViewPr>
    <p:cViewPr>
      <p:scale>
        <a:sx n="1" d="1"/>
        <a:sy n="1" d="1"/>
      </p:scale>
      <p:origin x="0" y="-49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200D6-075E-0846-A06B-DD3B6053E6DE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DE4A5-7A3F-304B-BC36-31647E7BE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</a:t>
            </a:r>
          </a:p>
          <a:p>
            <a:r>
              <a:rPr lang="en-US" dirty="0"/>
              <a:t>Introduction of Integrity &amp; Public Spirit</a:t>
            </a:r>
          </a:p>
          <a:p>
            <a:r>
              <a:rPr lang="en-US" dirty="0"/>
              <a:t>Fostering the public sprit brings together the emotional, cognitive, and prosocial skills students need in school and in life.  </a:t>
            </a:r>
          </a:p>
          <a:p>
            <a:endParaRPr lang="en-US" dirty="0"/>
          </a:p>
          <a:p>
            <a:r>
              <a:rPr lang="en-US" dirty="0"/>
              <a:t>Public Spirit Competencies</a:t>
            </a:r>
          </a:p>
          <a:p>
            <a:pPr marL="228600" indent="-228600">
              <a:buAutoNum type="arabicPeriod"/>
            </a:pPr>
            <a:r>
              <a:rPr lang="en-US" dirty="0"/>
              <a:t>Respect for others </a:t>
            </a:r>
          </a:p>
          <a:p>
            <a:pPr marL="228600" indent="-228600">
              <a:buAutoNum type="arabicPeriod"/>
            </a:pPr>
            <a:r>
              <a:rPr lang="en-US" dirty="0"/>
              <a:t>Courage</a:t>
            </a:r>
          </a:p>
          <a:p>
            <a:pPr marL="228600" indent="-228600">
              <a:buAutoNum type="arabicPeriod"/>
            </a:pPr>
            <a:r>
              <a:rPr lang="en-US" dirty="0"/>
              <a:t>Ethical Responsibility</a:t>
            </a:r>
          </a:p>
          <a:p>
            <a:pPr marL="228600" indent="-228600">
              <a:buAutoNum type="arabicPeriod"/>
            </a:pPr>
            <a:r>
              <a:rPr lang="en-US" dirty="0"/>
              <a:t>Civic Responsibility</a:t>
            </a:r>
          </a:p>
          <a:p>
            <a:pPr marL="228600" indent="-228600">
              <a:buAutoNum type="arabicPeriod"/>
            </a:pPr>
            <a:r>
              <a:rPr lang="en-US" dirty="0"/>
              <a:t>Social Justice</a:t>
            </a:r>
          </a:p>
          <a:p>
            <a:pPr marL="228600" indent="-228600">
              <a:buAutoNum type="arabicPeriod"/>
            </a:pPr>
            <a:r>
              <a:rPr lang="en-US" dirty="0"/>
              <a:t>Service Learning</a:t>
            </a:r>
          </a:p>
          <a:p>
            <a:pPr marL="228600" indent="-228600">
              <a:buAutoNum type="arabicPeriod"/>
            </a:pPr>
            <a:r>
              <a:rPr lang="en-US" dirty="0"/>
              <a:t>Leadership 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DE4A5-7A3F-304B-BC36-31647E7BE4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 </a:t>
            </a:r>
          </a:p>
          <a:p>
            <a:r>
              <a:rPr lang="en-US" dirty="0"/>
              <a:t>”Otters Golden Rules” are important for you to be an effective part of school, home, and society (Public Spirit)  </a:t>
            </a:r>
          </a:p>
          <a:p>
            <a:endParaRPr lang="en-US" dirty="0"/>
          </a:p>
          <a:p>
            <a:r>
              <a:rPr lang="en-US" dirty="0"/>
              <a:t>Ask for real life examples of each of the rules (in pairs, groups, or large group discussion)</a:t>
            </a:r>
          </a:p>
          <a:p>
            <a:endParaRPr lang="en-US" dirty="0"/>
          </a:p>
          <a:p>
            <a:r>
              <a:rPr lang="en-US" dirty="0"/>
              <a:t>“Otters Golden Rules” foster the public spirit that bring together the emotional, cognitive, and prosocial skills students need in school and in life.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DE4A5-7A3F-304B-BC36-31647E7BE4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1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is the artwork called, “The Help”?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 about the quote, “</a:t>
            </a:r>
            <a:r>
              <a:rPr lang="en-US" i="1" dirty="0"/>
              <a:t>While looking at these wheels, do not ignore my wings, for my legs are disabled, but my wings aren't clipped.”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indent="0">
              <a:buNone/>
            </a:pPr>
            <a:r>
              <a:rPr lang="en-US" i="0" dirty="0"/>
              <a:t>How does this painting show each of  ”Otters Golden Rules for Public Spirit”?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1. Respect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Be Courageous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Take Responsibility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Support Justice for All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Show integrity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DE4A5-7A3F-304B-BC36-31647E7BE4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3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Teacher Notes: </a:t>
            </a:r>
          </a:p>
          <a:p>
            <a:pPr marL="0" indent="0">
              <a:buNone/>
            </a:pPr>
            <a:r>
              <a:rPr lang="en-US" dirty="0"/>
              <a:t>Watch the video and discuss the golden rules found throughout.</a:t>
            </a:r>
          </a:p>
          <a:p>
            <a:pPr marL="0" indent="0">
              <a:buNone/>
            </a:pPr>
            <a:r>
              <a:rPr lang="en-US" dirty="0"/>
              <a:t>*Video can be paused when “rules” are found and then resumed until the next is found.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DE4A5-7A3F-304B-BC36-31647E7BE4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5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Notes: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Aloud the Artist Statement and discuss: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people think disabled people cannot help others. Disabled people used to be judged by their physical limitations. I often see many offer their help when other people do not. So it’s not about the “disabilities” of a body, but about our effort to jump up and offer help. Help can be a nice smile to make someone’s day, talking with a companion in a garden, or any other simple, small thing that anyone can do.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 to discuss their thoughts on the artwork after hearing the artist statement and how the artwork and artists statements are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agree that a simple, small acts of kindness can be monumental to someone?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 learn from the artwork that was not explicitly stated in the text?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the text say that was also demonstrated in the image?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DE4A5-7A3F-304B-BC36-31647E7BE4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1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Notes:</a:t>
            </a:r>
          </a:p>
          <a:p>
            <a:r>
              <a:rPr lang="en-US" dirty="0"/>
              <a:t>Wrap up or continue with the questions about how students can HELP, because it is WANTED.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DE4A5-7A3F-304B-BC36-31647E7BE4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8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2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72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3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1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4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3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8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ECCA-15B9-4C4A-91FF-174DA0035AC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9A64F-8752-1041-8642-77F68DCDA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0k9d-gqb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DC30-BB1D-0B4E-B179-0C09B6479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Embracing Our Differences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64C1B-ADCA-3045-9D07-815E3CC9B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3623465"/>
            <a:ext cx="9448800" cy="685800"/>
          </a:xfrm>
        </p:spPr>
        <p:txBody>
          <a:bodyPr/>
          <a:lstStyle/>
          <a:p>
            <a:r>
              <a:rPr lang="en-US" dirty="0"/>
              <a:t>Social Emotional Learning: Public Spirit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10A70-6A84-3F40-8635-8BFBCA8A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489" y="1803405"/>
            <a:ext cx="3657600" cy="2660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71D61-5DC2-7942-8A0D-02903BBAA62B}"/>
              </a:ext>
            </a:extLst>
          </p:cNvPr>
          <p:cNvSpPr txBox="1"/>
          <p:nvPr/>
        </p:nvSpPr>
        <p:spPr>
          <a:xfrm>
            <a:off x="6096000" y="3147657"/>
            <a:ext cx="197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Integrity &amp;</a:t>
            </a:r>
          </a:p>
        </p:txBody>
      </p:sp>
    </p:spTree>
    <p:extLst>
      <p:ext uri="{BB962C8B-B14F-4D97-AF65-F5344CB8AC3E}">
        <p14:creationId xmlns:p14="http://schemas.microsoft.com/office/powerpoint/2010/main" val="88532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CA85-B707-414A-B1AD-57531264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Otters golden Rules </a:t>
            </a:r>
            <a:br>
              <a:rPr lang="en-US" dirty="0"/>
            </a:br>
            <a:r>
              <a:rPr lang="en-US" dirty="0"/>
              <a:t>&amp; </a:t>
            </a:r>
            <a:r>
              <a:rPr lang="en-US" sz="3600" dirty="0"/>
              <a:t>Public Spirit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8592-064E-BF42-8B62-F403DCA1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526" y="2057401"/>
            <a:ext cx="4828674" cy="41612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Respect 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Be Courageous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Take Responsibility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Support Justice for All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Show Integrity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Look at the next slide.</a:t>
            </a:r>
          </a:p>
          <a:p>
            <a:pPr marL="0" indent="0">
              <a:buNone/>
            </a:pPr>
            <a:r>
              <a:rPr lang="en-US" dirty="0"/>
              <a:t>Why is this artwork called “The Help”?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72621-A822-F04A-BBE0-9F68A4602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21" y="1741753"/>
            <a:ext cx="4792579" cy="4792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F7B13-FC1E-9948-9E1E-4689E0850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146" y="5366084"/>
            <a:ext cx="284676" cy="2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8A1C18-FF03-7F49-B0B5-98FC56F76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506" y="119134"/>
            <a:ext cx="8289758" cy="6030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D66CD5-376D-B143-ADD9-A479B9D76892}"/>
              </a:ext>
            </a:extLst>
          </p:cNvPr>
          <p:cNvSpPr/>
          <p:nvPr/>
        </p:nvSpPr>
        <p:spPr>
          <a:xfrm>
            <a:off x="192505" y="6149933"/>
            <a:ext cx="7026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effectLst/>
              </a:rPr>
              <a:t>The Help</a:t>
            </a:r>
          </a:p>
          <a:p>
            <a:r>
              <a:rPr lang="en-US" b="0" i="0" u="none" strike="noStrike" dirty="0">
                <a:effectLst/>
              </a:rPr>
              <a:t>by: </a:t>
            </a:r>
            <a:r>
              <a:rPr lang="en-US" b="1" i="0" u="none" strike="noStrike" dirty="0">
                <a:effectLst/>
              </a:rPr>
              <a:t>Mutiara </a:t>
            </a:r>
            <a:r>
              <a:rPr lang="en-US" b="1" i="0" u="none" strike="noStrike" dirty="0" err="1">
                <a:effectLst/>
              </a:rPr>
              <a:t>Sakhira</a:t>
            </a:r>
            <a:r>
              <a:rPr lang="en-US" b="0" i="0" u="none" strike="noStrike" dirty="0">
                <a:effectLst/>
              </a:rPr>
              <a:t>, 11th Grade, Palembang, Indonesia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4132C-EBFC-E04B-9241-AB3E58D5368E}"/>
              </a:ext>
            </a:extLst>
          </p:cNvPr>
          <p:cNvSpPr txBox="1"/>
          <p:nvPr/>
        </p:nvSpPr>
        <p:spPr>
          <a:xfrm>
            <a:off x="9071811" y="1564872"/>
            <a:ext cx="26589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“While looking at these wheels, do not ignore my wings, for my legs are disabled, but my wings aren't clipped.”</a:t>
            </a:r>
          </a:p>
          <a:p>
            <a:endParaRPr lang="en-US" i="1" dirty="0"/>
          </a:p>
          <a:p>
            <a:r>
              <a:rPr lang="en-US" i="1" dirty="0"/>
              <a:t>quote by: </a:t>
            </a:r>
            <a:r>
              <a:rPr lang="en-US" b="1" i="1" dirty="0"/>
              <a:t>Ayesha Khanum</a:t>
            </a:r>
            <a:r>
              <a:rPr lang="en-US" i="1" dirty="0"/>
              <a:t>, Islamabad, Pakistan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2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D6FA-05E7-3249-A9C3-FC3C54D0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Stay?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BF66-7E08-BD4F-8349-59241BD2A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Discuss ”The Golden Rules” found in the video.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Respect others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Be Courageous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Take Responsibility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Support Justice for All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 Show Integrity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Can I Stay Video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37960D-E288-F64F-B20D-6E5CCDA98F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87" t="34617"/>
          <a:stretch/>
        </p:blipFill>
        <p:spPr>
          <a:xfrm>
            <a:off x="6075948" y="2195665"/>
            <a:ext cx="5598694" cy="41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4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6A75-96D1-4A4C-BA89-917D8230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6BC86-2EFA-EE45-94A2-21B90F30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Some people think disabled people cannot help others. </a:t>
            </a:r>
          </a:p>
          <a:p>
            <a:pPr marL="0" indent="0" algn="ctr">
              <a:buNone/>
            </a:pPr>
            <a:r>
              <a:rPr lang="en-US" dirty="0"/>
              <a:t>Disabled people used to be judged by their physical limitations. </a:t>
            </a:r>
          </a:p>
          <a:p>
            <a:pPr marL="0" indent="0" algn="ctr">
              <a:buNone/>
            </a:pPr>
            <a:r>
              <a:rPr lang="en-US" dirty="0"/>
              <a:t>I often see many offer their help when other people do not. </a:t>
            </a:r>
          </a:p>
          <a:p>
            <a:pPr marL="0" indent="0" algn="ctr">
              <a:buNone/>
            </a:pPr>
            <a:r>
              <a:rPr lang="en-US" dirty="0"/>
              <a:t>So it’s not about the “disabilities” of a body, but about our effort to jump up </a:t>
            </a:r>
          </a:p>
          <a:p>
            <a:pPr marL="0" indent="0" algn="ctr">
              <a:buNone/>
            </a:pPr>
            <a:r>
              <a:rPr lang="en-US" dirty="0"/>
              <a:t>and offer help. </a:t>
            </a:r>
          </a:p>
          <a:p>
            <a:pPr marL="0" indent="0" algn="ctr">
              <a:buNone/>
            </a:pPr>
            <a:r>
              <a:rPr lang="en-US" dirty="0"/>
              <a:t>Help can be a nice smile to make someone’s day, talking with a companion</a:t>
            </a:r>
          </a:p>
          <a:p>
            <a:pPr marL="0" indent="0" algn="ctr">
              <a:buNone/>
            </a:pPr>
            <a:r>
              <a:rPr lang="en-US" dirty="0"/>
              <a:t> in a garden, or any other simple, small thing that anyone can do.</a:t>
            </a:r>
          </a:p>
          <a:p>
            <a:pPr algn="ctr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B00C6-043D-E148-8496-49286C05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2" y="2983832"/>
            <a:ext cx="8522107" cy="29144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400" dirty="0"/>
              <a:t>When have you been “The Help”?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457200" indent="-457200">
              <a:buAutoNum type="arabicPeriod" startAt="2"/>
            </a:pPr>
            <a:r>
              <a:rPr lang="en-US" sz="2400" dirty="0"/>
              <a:t>How do you show integrity? </a:t>
            </a:r>
          </a:p>
          <a:p>
            <a:pPr marL="457200" indent="-457200">
              <a:buAutoNum type="arabicPeriod" startAt="2"/>
            </a:pPr>
            <a:endParaRPr lang="en-US" sz="2400" dirty="0"/>
          </a:p>
          <a:p>
            <a:pPr marL="457200" indent="-457200">
              <a:buAutoNum type="arabicPeriod" startAt="2"/>
            </a:pPr>
            <a:r>
              <a:rPr lang="en-US" sz="2400" dirty="0"/>
              <a:t>Plan what you can do to </a:t>
            </a:r>
            <a:r>
              <a:rPr lang="en-US" sz="2400" b="1" dirty="0"/>
              <a:t>HELP</a:t>
            </a:r>
            <a:r>
              <a:rPr lang="en-US" sz="2400" dirty="0"/>
              <a:t>, because it is </a:t>
            </a:r>
            <a:r>
              <a:rPr lang="en-US" sz="2400" b="1" dirty="0"/>
              <a:t>WANTED</a:t>
            </a:r>
            <a:r>
              <a:rPr lang="en-US" sz="2400" dirty="0"/>
              <a:t>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71487-316A-9C4C-A263-5846B1AB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705" y="871473"/>
            <a:ext cx="5582819" cy="40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0711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{48E42D89-3A4F-B941-B8CD-5533F0BAC9B6}tf10001079</Template>
  <TotalTime>987</TotalTime>
  <Words>675</Words>
  <Application>Microsoft Office PowerPoint</Application>
  <PresentationFormat>Widescreen</PresentationFormat>
  <Paragraphs>107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Embracing Our Differences </vt:lpstr>
      <vt:lpstr>Otters golden Rules  &amp; Public Spirit </vt:lpstr>
      <vt:lpstr>PowerPoint Presentation</vt:lpstr>
      <vt:lpstr>Can I Stay?</vt:lpstr>
      <vt:lpstr>Artist Statement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Our Differences </dc:title>
  <dc:creator>Microsoft Office User</dc:creator>
  <cp:lastModifiedBy>Ben Jewell-Plocher</cp:lastModifiedBy>
  <cp:revision>19</cp:revision>
  <dcterms:created xsi:type="dcterms:W3CDTF">2019-12-30T00:24:28Z</dcterms:created>
  <dcterms:modified xsi:type="dcterms:W3CDTF">2020-01-08T20:01:15Z</dcterms:modified>
</cp:coreProperties>
</file>