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56" r:id="rId2"/>
    <p:sldId id="261" r:id="rId3"/>
    <p:sldId id="268" r:id="rId4"/>
    <p:sldId id="277" r:id="rId5"/>
    <p:sldId id="276" r:id="rId6"/>
    <p:sldId id="272" r:id="rId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599" autoAdjust="0"/>
  </p:normalViewPr>
  <p:slideViewPr>
    <p:cSldViewPr>
      <p:cViewPr varScale="1">
        <p:scale>
          <a:sx n="67" d="100"/>
          <a:sy n="67" d="100"/>
        </p:scale>
        <p:origin x="644" y="48"/>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1/5/2020</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1/5/2020</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1/5/2020</a:t>
            </a:fld>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1/5/2020</a:t>
            </a:fld>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1/5/2020</a:t>
            </a:fld>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1/5/2020</a:t>
            </a:fld>
            <a:endParaRPr dirty="0"/>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dirty="0"/>
          </a:p>
        </p:txBody>
      </p:sp>
      <p:sp>
        <p:nvSpPr>
          <p:cNvPr id="5" name="Date Placeholder 4"/>
          <p:cNvSpPr>
            <a:spLocks noGrp="1"/>
          </p:cNvSpPr>
          <p:nvPr>
            <p:ph type="dt" sz="half" idx="10"/>
          </p:nvPr>
        </p:nvSpPr>
        <p:spPr/>
        <p:txBody>
          <a:bodyPr/>
          <a:lstStyle/>
          <a:p>
            <a:fld id="{9AFE8FB1-0A7A-443E-AAF7-31D4FA1AA312}" type="datetimeFigureOut">
              <a:rPr lang="en-US"/>
              <a:t>1/5/2020</a:t>
            </a:fld>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dirty="0"/>
          </a:p>
        </p:txBody>
      </p:sp>
      <p:sp>
        <p:nvSpPr>
          <p:cNvPr id="7" name="Date Placeholder 6"/>
          <p:cNvSpPr>
            <a:spLocks noGrp="1"/>
          </p:cNvSpPr>
          <p:nvPr>
            <p:ph type="dt" sz="half" idx="10"/>
          </p:nvPr>
        </p:nvSpPr>
        <p:spPr/>
        <p:txBody>
          <a:bodyPr/>
          <a:lstStyle/>
          <a:p>
            <a:fld id="{9AFE8FB1-0A7A-443E-AAF7-31D4FA1AA312}" type="datetimeFigureOut">
              <a:rPr lang="en-US"/>
              <a:t>1/5/2020</a:t>
            </a:fld>
            <a:endParaRPr dirty="0"/>
          </a:p>
        </p:txBody>
      </p:sp>
      <p:sp>
        <p:nvSpPr>
          <p:cNvPr id="9" name="Slide Number Placeholder 8"/>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sp>
        <p:nvSpPr>
          <p:cNvPr id="4" name="Footer Placeholder 3"/>
          <p:cNvSpPr>
            <a:spLocks noGrp="1"/>
          </p:cNvSpPr>
          <p:nvPr>
            <p:ph type="ftr" sz="quarter" idx="11"/>
          </p:nvPr>
        </p:nvSpPr>
        <p:spPr/>
        <p:txBody>
          <a:bodyPr/>
          <a:lstStyle/>
          <a:p>
            <a:endParaRPr dirty="0"/>
          </a:p>
        </p:txBody>
      </p:sp>
      <p:sp>
        <p:nvSpPr>
          <p:cNvPr id="3" name="Date Placeholder 2"/>
          <p:cNvSpPr>
            <a:spLocks noGrp="1"/>
          </p:cNvSpPr>
          <p:nvPr>
            <p:ph type="dt" sz="half" idx="10"/>
          </p:nvPr>
        </p:nvSpPr>
        <p:spPr/>
        <p:txBody>
          <a:bodyPr/>
          <a:lstStyle/>
          <a:p>
            <a:fld id="{9AFE8FB1-0A7A-443E-AAF7-31D4FA1AA312}" type="datetimeFigureOut">
              <a:rPr lang="en-US"/>
              <a:t>1/5/2020</a:t>
            </a:fld>
            <a:endParaRPr dirty="0"/>
          </a:p>
        </p:txBody>
      </p:sp>
      <p:sp>
        <p:nvSpPr>
          <p:cNvPr id="5" name="Slide Number Placeholder 4"/>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dirty="0"/>
          </a:p>
        </p:txBody>
      </p:sp>
      <p:sp>
        <p:nvSpPr>
          <p:cNvPr id="2" name="Date Placeholder 1"/>
          <p:cNvSpPr>
            <a:spLocks noGrp="1"/>
          </p:cNvSpPr>
          <p:nvPr>
            <p:ph type="dt" sz="half" idx="10"/>
          </p:nvPr>
        </p:nvSpPr>
        <p:spPr/>
        <p:txBody>
          <a:bodyPr/>
          <a:lstStyle/>
          <a:p>
            <a:fld id="{9AFE8FB1-0A7A-443E-AAF7-31D4FA1AA312}" type="datetimeFigureOut">
              <a:rPr lang="en-US"/>
              <a:t>1/5/2020</a:t>
            </a:fld>
            <a:endParaRPr dirty="0"/>
          </a:p>
        </p:txBody>
      </p:sp>
      <p:sp>
        <p:nvSpPr>
          <p:cNvPr id="4" name="Slide Number Placeholder 3"/>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sp>
        <p:nvSpPr>
          <p:cNvPr id="6" name="Footer Placeholder 5"/>
          <p:cNvSpPr>
            <a:spLocks noGrp="1"/>
          </p:cNvSpPr>
          <p:nvPr>
            <p:ph type="ftr" sz="quarter" idx="11"/>
          </p:nvPr>
        </p:nvSpPr>
        <p:spPr/>
        <p:txBody>
          <a:bodyPr/>
          <a:lstStyle/>
          <a:p>
            <a:endParaRPr dirty="0"/>
          </a:p>
        </p:txBody>
      </p:sp>
      <p:sp>
        <p:nvSpPr>
          <p:cNvPr id="5" name="Date Placeholder 4"/>
          <p:cNvSpPr>
            <a:spLocks noGrp="1"/>
          </p:cNvSpPr>
          <p:nvPr>
            <p:ph type="dt" sz="half" idx="10"/>
          </p:nvPr>
        </p:nvSpPr>
        <p:spPr/>
        <p:txBody>
          <a:bodyPr/>
          <a:lstStyle/>
          <a:p>
            <a:fld id="{9AFE8FB1-0A7A-443E-AAF7-31D4FA1AA312}" type="datetimeFigureOut">
              <a:rPr lang="en-US"/>
              <a:t>1/5/2020</a:t>
            </a:fld>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dirty="0"/>
          </a:p>
        </p:txBody>
      </p:sp>
      <p:sp>
        <p:nvSpPr>
          <p:cNvPr id="5" name="Date Placeholder 4"/>
          <p:cNvSpPr>
            <a:spLocks noGrp="1"/>
          </p:cNvSpPr>
          <p:nvPr>
            <p:ph type="dt" sz="half" idx="10"/>
          </p:nvPr>
        </p:nvSpPr>
        <p:spPr/>
        <p:txBody>
          <a:bodyPr/>
          <a:lstStyle/>
          <a:p>
            <a:fld id="{9AFE8FB1-0A7A-443E-AAF7-31D4FA1AA312}" type="datetimeFigureOut">
              <a:rPr lang="en-US"/>
              <a:t>1/5/2020</a:t>
            </a:fld>
            <a:endParaRPr dirty="0"/>
          </a:p>
        </p:txBody>
      </p:sp>
      <p:sp>
        <p:nvSpPr>
          <p:cNvPr id="7" name="Slide Number Placeholder 6"/>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1/5/2020</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www.youtube.com/watch?v=0MdK8hBkR3s"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DIVERSITY</a:t>
            </a:r>
          </a:p>
        </p:txBody>
      </p:sp>
      <p:sp>
        <p:nvSpPr>
          <p:cNvPr id="3" name="Subtitle 2"/>
          <p:cNvSpPr>
            <a:spLocks noGrp="1"/>
          </p:cNvSpPr>
          <p:nvPr>
            <p:ph type="subTitle" idx="1"/>
          </p:nvPr>
        </p:nvSpPr>
        <p:spPr/>
        <p:txBody>
          <a:bodyPr/>
          <a:lstStyle/>
          <a:p>
            <a:r>
              <a:rPr lang="en-US" dirty="0"/>
              <a:t>Lesson Created by Christine Braun</a:t>
            </a:r>
          </a:p>
        </p:txBody>
      </p:sp>
      <p:pic>
        <p:nvPicPr>
          <p:cNvPr id="5" name="Picture 4">
            <a:extLst>
              <a:ext uri="{FF2B5EF4-FFF2-40B4-BE49-F238E27FC236}">
                <a16:creationId xmlns:a16="http://schemas.microsoft.com/office/drawing/2014/main" id="{5D775D11-D03E-47F2-8520-5B20275C65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9194" y="685800"/>
            <a:ext cx="3137218" cy="2560320"/>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Slide 1</a:t>
            </a:r>
          </a:p>
        </p:txBody>
      </p:sp>
      <p:sp>
        <p:nvSpPr>
          <p:cNvPr id="3" name="Rectangle 2">
            <a:extLst>
              <a:ext uri="{FF2B5EF4-FFF2-40B4-BE49-F238E27FC236}">
                <a16:creationId xmlns:a16="http://schemas.microsoft.com/office/drawing/2014/main" id="{5FEDFA9D-FDE3-4B76-83C6-62EE4FDC583F}"/>
              </a:ext>
            </a:extLst>
          </p:cNvPr>
          <p:cNvSpPr/>
          <p:nvPr/>
        </p:nvSpPr>
        <p:spPr>
          <a:xfrm>
            <a:off x="1370012" y="2743200"/>
            <a:ext cx="9601198" cy="3539430"/>
          </a:xfrm>
          <a:prstGeom prst="rect">
            <a:avLst/>
          </a:prstGeom>
        </p:spPr>
        <p:txBody>
          <a:bodyPr wrap="square">
            <a:spAutoFit/>
          </a:bodyPr>
          <a:lstStyle/>
          <a:p>
            <a:r>
              <a:rPr lang="en-US" sz="3200" b="1" u="sng" dirty="0"/>
              <a:t>Artist Statement:</a:t>
            </a:r>
          </a:p>
          <a:p>
            <a:r>
              <a:rPr lang="en-US" sz="3200" b="1" dirty="0"/>
              <a:t>Race, culture, religion or political party; each one of us is different and we think and see the world in different ways. We are able to take our thoughts and views and share them with one another to learn, to gain and to become one—to help our community, our country, and our world.</a:t>
            </a:r>
          </a:p>
        </p:txBody>
      </p:sp>
      <p:sp>
        <p:nvSpPr>
          <p:cNvPr id="4" name="TextBox 3">
            <a:extLst>
              <a:ext uri="{FF2B5EF4-FFF2-40B4-BE49-F238E27FC236}">
                <a16:creationId xmlns:a16="http://schemas.microsoft.com/office/drawing/2014/main" id="{97519CD2-E43F-4EBC-BF11-D43A5EA9ED32}"/>
              </a:ext>
            </a:extLst>
          </p:cNvPr>
          <p:cNvSpPr txBox="1"/>
          <p:nvPr/>
        </p:nvSpPr>
        <p:spPr>
          <a:xfrm>
            <a:off x="1522414" y="1860649"/>
            <a:ext cx="2552302" cy="646331"/>
          </a:xfrm>
          <a:prstGeom prst="rect">
            <a:avLst/>
          </a:prstGeom>
          <a:noFill/>
        </p:spPr>
        <p:txBody>
          <a:bodyPr wrap="none" rtlCol="0">
            <a:spAutoFit/>
          </a:bodyPr>
          <a:lstStyle/>
          <a:p>
            <a:pPr>
              <a:lnSpc>
                <a:spcPct val="90000"/>
              </a:lnSpc>
            </a:pPr>
            <a:r>
              <a:rPr lang="en-US" sz="4000" dirty="0"/>
              <a:t>DIVERSITY</a:t>
            </a: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7C24E-B130-46CC-9864-2BFC46D36E50}"/>
              </a:ext>
            </a:extLst>
          </p:cNvPr>
          <p:cNvSpPr>
            <a:spLocks noGrp="1"/>
          </p:cNvSpPr>
          <p:nvPr>
            <p:ph type="title"/>
          </p:nvPr>
        </p:nvSpPr>
        <p:spPr/>
        <p:txBody>
          <a:bodyPr/>
          <a:lstStyle/>
          <a:p>
            <a:r>
              <a:rPr lang="en-US" dirty="0"/>
              <a:t>Slide 2</a:t>
            </a:r>
          </a:p>
        </p:txBody>
      </p:sp>
      <p:pic>
        <p:nvPicPr>
          <p:cNvPr id="6" name="Picture 5">
            <a:extLst>
              <a:ext uri="{FF2B5EF4-FFF2-40B4-BE49-F238E27FC236}">
                <a16:creationId xmlns:a16="http://schemas.microsoft.com/office/drawing/2014/main" id="{B0A60AFD-C926-477B-A71A-5398CFC196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601" y="1676400"/>
            <a:ext cx="7328524" cy="5029200"/>
          </a:xfrm>
          <a:prstGeom prst="rect">
            <a:avLst/>
          </a:prstGeom>
        </p:spPr>
      </p:pic>
      <p:sp>
        <p:nvSpPr>
          <p:cNvPr id="7" name="Rectangle 6">
            <a:extLst>
              <a:ext uri="{FF2B5EF4-FFF2-40B4-BE49-F238E27FC236}">
                <a16:creationId xmlns:a16="http://schemas.microsoft.com/office/drawing/2014/main" id="{4F27FC28-A9FD-46BF-8F30-27069BE70919}"/>
              </a:ext>
            </a:extLst>
          </p:cNvPr>
          <p:cNvSpPr/>
          <p:nvPr/>
        </p:nvSpPr>
        <p:spPr>
          <a:xfrm>
            <a:off x="7900987" y="4521259"/>
            <a:ext cx="4267200" cy="2062103"/>
          </a:xfrm>
          <a:prstGeom prst="rect">
            <a:avLst/>
          </a:prstGeom>
        </p:spPr>
        <p:txBody>
          <a:bodyPr wrap="square">
            <a:spAutoFit/>
          </a:bodyPr>
          <a:lstStyle/>
          <a:p>
            <a:pPr algn="ctr"/>
            <a:r>
              <a:rPr lang="en-US" sz="3200" b="1" dirty="0">
                <a:latin typeface="Patua One"/>
              </a:rPr>
              <a:t>Diversity Makes </a:t>
            </a:r>
          </a:p>
          <a:p>
            <a:pPr algn="ctr"/>
            <a:r>
              <a:rPr lang="en-US" sz="3200" b="1" dirty="0">
                <a:latin typeface="Patua One"/>
              </a:rPr>
              <a:t>America Great</a:t>
            </a:r>
          </a:p>
          <a:p>
            <a:pPr algn="ctr"/>
            <a:r>
              <a:rPr lang="en-US" sz="3200" b="1" dirty="0">
                <a:latin typeface="proxima-nova"/>
              </a:rPr>
              <a:t>by: Andres Castano, Miami, Florida</a:t>
            </a:r>
            <a:endParaRPr lang="en-US" sz="3200" b="1" i="0" dirty="0">
              <a:effectLst/>
              <a:latin typeface="proxima-nova"/>
            </a:endParaRPr>
          </a:p>
        </p:txBody>
      </p:sp>
    </p:spTree>
    <p:extLst>
      <p:ext uri="{BB962C8B-B14F-4D97-AF65-F5344CB8AC3E}">
        <p14:creationId xmlns:p14="http://schemas.microsoft.com/office/powerpoint/2010/main" val="3274636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7C24E-B130-46CC-9864-2BFC46D36E50}"/>
              </a:ext>
            </a:extLst>
          </p:cNvPr>
          <p:cNvSpPr>
            <a:spLocks noGrp="1"/>
          </p:cNvSpPr>
          <p:nvPr>
            <p:ph type="title"/>
          </p:nvPr>
        </p:nvSpPr>
        <p:spPr/>
        <p:txBody>
          <a:bodyPr/>
          <a:lstStyle/>
          <a:p>
            <a:r>
              <a:rPr lang="en-US" dirty="0"/>
              <a:t>Slide 3</a:t>
            </a:r>
          </a:p>
        </p:txBody>
      </p:sp>
      <p:pic>
        <p:nvPicPr>
          <p:cNvPr id="6" name="Picture 5">
            <a:extLst>
              <a:ext uri="{FF2B5EF4-FFF2-40B4-BE49-F238E27FC236}">
                <a16:creationId xmlns:a16="http://schemas.microsoft.com/office/drawing/2014/main" id="{B0A60AFD-C926-477B-A71A-5398CFC196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9025" y="1600200"/>
            <a:ext cx="7328524" cy="5029200"/>
          </a:xfrm>
          <a:prstGeom prst="rect">
            <a:avLst/>
          </a:prstGeom>
        </p:spPr>
      </p:pic>
      <p:sp>
        <p:nvSpPr>
          <p:cNvPr id="3" name="Rectangle 2">
            <a:extLst>
              <a:ext uri="{FF2B5EF4-FFF2-40B4-BE49-F238E27FC236}">
                <a16:creationId xmlns:a16="http://schemas.microsoft.com/office/drawing/2014/main" id="{94B55F4C-B292-417E-B37D-BA8A44D407C1}"/>
              </a:ext>
            </a:extLst>
          </p:cNvPr>
          <p:cNvSpPr/>
          <p:nvPr/>
        </p:nvSpPr>
        <p:spPr>
          <a:xfrm>
            <a:off x="227012" y="2228671"/>
            <a:ext cx="4265612" cy="3108543"/>
          </a:xfrm>
          <a:prstGeom prst="rect">
            <a:avLst/>
          </a:prstGeom>
        </p:spPr>
        <p:txBody>
          <a:bodyPr wrap="square">
            <a:spAutoFit/>
          </a:bodyPr>
          <a:lstStyle/>
          <a:p>
            <a:pPr algn="just"/>
            <a:r>
              <a:rPr lang="en-US" sz="2800" b="1" i="1" dirty="0">
                <a:latin typeface="proxima-nova"/>
              </a:rPr>
              <a:t>A nation is only as strong as its people; </a:t>
            </a:r>
          </a:p>
          <a:p>
            <a:pPr algn="just"/>
            <a:r>
              <a:rPr lang="en-US" sz="2800" b="1" i="1" dirty="0">
                <a:latin typeface="proxima-nova"/>
              </a:rPr>
              <a:t>a people divided is a nation conquered.</a:t>
            </a:r>
          </a:p>
          <a:p>
            <a:pPr algn="just"/>
            <a:r>
              <a:rPr lang="en-US" sz="2800" b="1" i="1" dirty="0">
                <a:latin typeface="proxima-nova"/>
              </a:rPr>
              <a:t>quote by:</a:t>
            </a:r>
          </a:p>
          <a:p>
            <a:pPr algn="just"/>
            <a:r>
              <a:rPr lang="en-US" sz="2800" b="1" i="1" dirty="0">
                <a:latin typeface="proxima-nova"/>
              </a:rPr>
              <a:t>Jadesola Popoola, </a:t>
            </a:r>
          </a:p>
          <a:p>
            <a:pPr algn="just"/>
            <a:r>
              <a:rPr lang="en-US" sz="2800" b="1" i="1" dirty="0">
                <a:latin typeface="proxima-nova"/>
              </a:rPr>
              <a:t>Ikeja, Nigeria</a:t>
            </a:r>
            <a:endParaRPr lang="en-US" sz="2800" b="1" i="1" dirty="0">
              <a:effectLst/>
              <a:latin typeface="proxima-nova"/>
            </a:endParaRPr>
          </a:p>
        </p:txBody>
      </p:sp>
    </p:spTree>
    <p:extLst>
      <p:ext uri="{BB962C8B-B14F-4D97-AF65-F5344CB8AC3E}">
        <p14:creationId xmlns:p14="http://schemas.microsoft.com/office/powerpoint/2010/main" val="289738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A5FF5-4719-4E4A-BD70-A401D67576D8}"/>
              </a:ext>
            </a:extLst>
          </p:cNvPr>
          <p:cNvSpPr>
            <a:spLocks noGrp="1"/>
          </p:cNvSpPr>
          <p:nvPr>
            <p:ph type="title"/>
          </p:nvPr>
        </p:nvSpPr>
        <p:spPr/>
        <p:txBody>
          <a:bodyPr/>
          <a:lstStyle/>
          <a:p>
            <a:r>
              <a:rPr lang="en-US" dirty="0"/>
              <a:t>Slide 4</a:t>
            </a:r>
          </a:p>
        </p:txBody>
      </p:sp>
      <p:sp>
        <p:nvSpPr>
          <p:cNvPr id="7" name="TextBox 6">
            <a:extLst>
              <a:ext uri="{FF2B5EF4-FFF2-40B4-BE49-F238E27FC236}">
                <a16:creationId xmlns:a16="http://schemas.microsoft.com/office/drawing/2014/main" id="{8A1B5D8C-8DB1-4167-B207-1624A8234522}"/>
              </a:ext>
            </a:extLst>
          </p:cNvPr>
          <p:cNvSpPr txBox="1"/>
          <p:nvPr/>
        </p:nvSpPr>
        <p:spPr>
          <a:xfrm>
            <a:off x="4340560" y="1828800"/>
            <a:ext cx="3507691" cy="1421928"/>
          </a:xfrm>
          <a:prstGeom prst="rect">
            <a:avLst/>
          </a:prstGeom>
          <a:noFill/>
        </p:spPr>
        <p:txBody>
          <a:bodyPr wrap="none" rtlCol="0">
            <a:spAutoFit/>
          </a:bodyPr>
          <a:lstStyle/>
          <a:p>
            <a:pPr algn="ctr">
              <a:lnSpc>
                <a:spcPct val="90000"/>
              </a:lnSpc>
            </a:pPr>
            <a:r>
              <a:rPr lang="en-US" sz="3200" b="1" u="sng" dirty="0"/>
              <a:t>DIVERSITY BINGO</a:t>
            </a:r>
          </a:p>
          <a:p>
            <a:pPr algn="ctr">
              <a:lnSpc>
                <a:spcPct val="90000"/>
              </a:lnSpc>
            </a:pPr>
            <a:endParaRPr lang="en-US" sz="3200" b="1" dirty="0"/>
          </a:p>
          <a:p>
            <a:pPr algn="ctr">
              <a:lnSpc>
                <a:spcPct val="90000"/>
              </a:lnSpc>
            </a:pPr>
            <a:endParaRPr lang="en-US" sz="3200" b="1" dirty="0"/>
          </a:p>
        </p:txBody>
      </p:sp>
      <p:sp>
        <p:nvSpPr>
          <p:cNvPr id="3" name="TextBox 2">
            <a:extLst>
              <a:ext uri="{FF2B5EF4-FFF2-40B4-BE49-F238E27FC236}">
                <a16:creationId xmlns:a16="http://schemas.microsoft.com/office/drawing/2014/main" id="{3AD88010-6939-4867-8881-5B2A938DBC3A}"/>
              </a:ext>
            </a:extLst>
          </p:cNvPr>
          <p:cNvSpPr txBox="1"/>
          <p:nvPr/>
        </p:nvSpPr>
        <p:spPr>
          <a:xfrm>
            <a:off x="303212" y="2971800"/>
            <a:ext cx="11011348" cy="3194721"/>
          </a:xfrm>
          <a:prstGeom prst="rect">
            <a:avLst/>
          </a:prstGeom>
          <a:noFill/>
        </p:spPr>
        <p:txBody>
          <a:bodyPr wrap="none" rtlCol="0">
            <a:spAutoFit/>
          </a:bodyPr>
          <a:lstStyle/>
          <a:p>
            <a:pPr>
              <a:lnSpc>
                <a:spcPct val="90000"/>
              </a:lnSpc>
            </a:pPr>
            <a:r>
              <a:rPr lang="en-US" sz="3200" dirty="0"/>
              <a:t>Walk around the room and gather signatures from students who</a:t>
            </a:r>
          </a:p>
          <a:p>
            <a:pPr>
              <a:lnSpc>
                <a:spcPct val="90000"/>
              </a:lnSpc>
            </a:pPr>
            <a:r>
              <a:rPr lang="en-US" sz="3200" dirty="0"/>
              <a:t>match the qualifications within the squares.</a:t>
            </a:r>
          </a:p>
          <a:p>
            <a:pPr>
              <a:lnSpc>
                <a:spcPct val="90000"/>
              </a:lnSpc>
            </a:pPr>
            <a:r>
              <a:rPr lang="en-US" sz="3200" dirty="0"/>
              <a:t>Fellow students may only sign ONE square per card.</a:t>
            </a:r>
          </a:p>
          <a:p>
            <a:pPr>
              <a:lnSpc>
                <a:spcPct val="90000"/>
              </a:lnSpc>
            </a:pPr>
            <a:r>
              <a:rPr lang="en-US" sz="3200" dirty="0"/>
              <a:t>Once you have a BINGO – across, down or diagonally in a row – </a:t>
            </a:r>
          </a:p>
          <a:p>
            <a:pPr>
              <a:lnSpc>
                <a:spcPct val="90000"/>
              </a:lnSpc>
            </a:pPr>
            <a:r>
              <a:rPr lang="en-US" sz="3200" dirty="0"/>
              <a:t>shout BINGO!</a:t>
            </a:r>
          </a:p>
          <a:p>
            <a:pPr>
              <a:lnSpc>
                <a:spcPct val="90000"/>
              </a:lnSpc>
            </a:pPr>
            <a:endParaRPr lang="en-US" sz="3200" dirty="0"/>
          </a:p>
          <a:p>
            <a:pPr>
              <a:lnSpc>
                <a:spcPct val="90000"/>
              </a:lnSpc>
            </a:pPr>
            <a:r>
              <a:rPr lang="en-US" sz="3200" dirty="0"/>
              <a:t>Get a prize for your BINGO</a:t>
            </a:r>
          </a:p>
        </p:txBody>
      </p:sp>
      <p:pic>
        <p:nvPicPr>
          <p:cNvPr id="6" name="Picture 5">
            <a:extLst>
              <a:ext uri="{FF2B5EF4-FFF2-40B4-BE49-F238E27FC236}">
                <a16:creationId xmlns:a16="http://schemas.microsoft.com/office/drawing/2014/main" id="{A4E981EA-1F04-43AB-8DCA-17EC52C6BE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7612" y="533400"/>
            <a:ext cx="2057400" cy="2057400"/>
          </a:xfrm>
          <a:prstGeom prst="rect">
            <a:avLst/>
          </a:prstGeom>
        </p:spPr>
      </p:pic>
    </p:spTree>
    <p:extLst>
      <p:ext uri="{BB962C8B-B14F-4D97-AF65-F5344CB8AC3E}">
        <p14:creationId xmlns:p14="http://schemas.microsoft.com/office/powerpoint/2010/main" val="148470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A5FF5-4719-4E4A-BD70-A401D67576D8}"/>
              </a:ext>
            </a:extLst>
          </p:cNvPr>
          <p:cNvSpPr>
            <a:spLocks noGrp="1"/>
          </p:cNvSpPr>
          <p:nvPr>
            <p:ph type="title"/>
          </p:nvPr>
        </p:nvSpPr>
        <p:spPr/>
        <p:txBody>
          <a:bodyPr/>
          <a:lstStyle/>
          <a:p>
            <a:r>
              <a:rPr lang="en-US" dirty="0"/>
              <a:t>Slide 5</a:t>
            </a:r>
          </a:p>
        </p:txBody>
      </p:sp>
      <p:sp>
        <p:nvSpPr>
          <p:cNvPr id="7" name="TextBox 6">
            <a:extLst>
              <a:ext uri="{FF2B5EF4-FFF2-40B4-BE49-F238E27FC236}">
                <a16:creationId xmlns:a16="http://schemas.microsoft.com/office/drawing/2014/main" id="{8A1B5D8C-8DB1-4167-B207-1624A8234522}"/>
              </a:ext>
            </a:extLst>
          </p:cNvPr>
          <p:cNvSpPr txBox="1"/>
          <p:nvPr/>
        </p:nvSpPr>
        <p:spPr>
          <a:xfrm>
            <a:off x="531812" y="1828800"/>
            <a:ext cx="11378556" cy="867930"/>
          </a:xfrm>
          <a:prstGeom prst="rect">
            <a:avLst/>
          </a:prstGeom>
          <a:noFill/>
        </p:spPr>
        <p:txBody>
          <a:bodyPr wrap="square" rtlCol="0">
            <a:spAutoFit/>
          </a:bodyPr>
          <a:lstStyle/>
          <a:p>
            <a:pPr algn="ctr">
              <a:lnSpc>
                <a:spcPct val="90000"/>
              </a:lnSpc>
            </a:pPr>
            <a:r>
              <a:rPr lang="en-US" sz="2800" b="1" dirty="0"/>
              <a:t>How diverse is our classroom?  What are the benefits and challenges of a diverse classroom?  City?  State?  Country?</a:t>
            </a:r>
          </a:p>
        </p:txBody>
      </p:sp>
      <p:pic>
        <p:nvPicPr>
          <p:cNvPr id="8" name="Picture 7">
            <a:hlinkClick r:id="rId2"/>
            <a:extLst>
              <a:ext uri="{FF2B5EF4-FFF2-40B4-BE49-F238E27FC236}">
                <a16:creationId xmlns:a16="http://schemas.microsoft.com/office/drawing/2014/main" id="{9C957139-A871-4E86-89BD-F679BD1098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5144" y="2895600"/>
            <a:ext cx="5531891" cy="3474720"/>
          </a:xfrm>
          <a:prstGeom prst="rect">
            <a:avLst/>
          </a:prstGeom>
        </p:spPr>
      </p:pic>
    </p:spTree>
    <p:extLst>
      <p:ext uri="{BB962C8B-B14F-4D97-AF65-F5344CB8AC3E}">
        <p14:creationId xmlns:p14="http://schemas.microsoft.com/office/powerpoint/2010/main" val="156009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621</TotalTime>
  <Words>192</Words>
  <Application>Microsoft Office PowerPoint</Application>
  <PresentationFormat>Custom</PresentationFormat>
  <Paragraphs>27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Consolas</vt:lpstr>
      <vt:lpstr>Corbel</vt:lpstr>
      <vt:lpstr>Patua One</vt:lpstr>
      <vt:lpstr>proxima-nova</vt:lpstr>
      <vt:lpstr>Chalkboard 16x9</vt:lpstr>
      <vt:lpstr>DIVERSITY</vt:lpstr>
      <vt:lpstr>Slide 1</vt:lpstr>
      <vt:lpstr>Slide 2</vt:lpstr>
      <vt:lpstr>Slide 3</vt:lpstr>
      <vt:lpstr>Slide 4</vt:lpstr>
      <vt:lpstr>Slide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INTEGRITY</dc:title>
  <dc:creator>Braun Christine</dc:creator>
  <cp:lastModifiedBy>Braun Christine</cp:lastModifiedBy>
  <cp:revision>39</cp:revision>
  <dcterms:created xsi:type="dcterms:W3CDTF">2020-01-02T17:58:27Z</dcterms:created>
  <dcterms:modified xsi:type="dcterms:W3CDTF">2020-01-05T20:42:22Z</dcterms:modified>
</cp:coreProperties>
</file>