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notesMasterIdLst>
    <p:notesMasterId r:id="rId9"/>
  </p:notesMasterIdLst>
  <p:sldIdLst>
    <p:sldId id="256" r:id="rId2"/>
    <p:sldId id="257" r:id="rId3"/>
    <p:sldId id="260" r:id="rId4"/>
    <p:sldId id="261" r:id="rId5"/>
    <p:sldId id="259" r:id="rId6"/>
    <p:sldId id="262" r:id="rId7"/>
    <p:sldId id="25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519"/>
    <p:restoredTop sz="56260"/>
  </p:normalViewPr>
  <p:slideViewPr>
    <p:cSldViewPr snapToGrid="0" snapToObjects="1">
      <p:cViewPr varScale="1">
        <p:scale>
          <a:sx n="61" d="100"/>
          <a:sy n="61" d="100"/>
        </p:scale>
        <p:origin x="177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1014A5-BEA9-064B-8437-737288D3FD0F}" type="datetimeFigureOut">
              <a:rPr lang="en-US" smtClean="0"/>
              <a:t>1/19/2021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AA4BAD-54A8-0147-A1BA-9273AEF5E408}" type="slidenum">
              <a:rPr lang="en-US" smtClean="0"/>
              <a:t>‹#›</a:t>
            </a:fld>
            <a:endParaRPr lang="en-US"/>
          </a:p>
        </p:txBody>
      </p:sp>
    </p:spTree>
    <p:extLst>
      <p:ext uri="{BB962C8B-B14F-4D97-AF65-F5344CB8AC3E}">
        <p14:creationId xmlns:p14="http://schemas.microsoft.com/office/powerpoint/2010/main" val="1782506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youtu.be/S98YvIR-Ewc"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youtu.be/AoKoOLcjBJ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youtu.be/fUXdrl9ch_Q"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AA4BAD-54A8-0147-A1BA-9273AEF5E408}" type="slidenum">
              <a:rPr lang="en-US" smtClean="0"/>
              <a:t>1</a:t>
            </a:fld>
            <a:endParaRPr lang="en-US"/>
          </a:p>
        </p:txBody>
      </p:sp>
    </p:spTree>
    <p:extLst>
      <p:ext uri="{BB962C8B-B14F-4D97-AF65-F5344CB8AC3E}">
        <p14:creationId xmlns:p14="http://schemas.microsoft.com/office/powerpoint/2010/main" val="3305866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AA4BAD-54A8-0147-A1BA-9273AEF5E408}" type="slidenum">
              <a:rPr lang="en-US" smtClean="0"/>
              <a:t>2</a:t>
            </a:fld>
            <a:endParaRPr lang="en-US"/>
          </a:p>
        </p:txBody>
      </p:sp>
    </p:spTree>
    <p:extLst>
      <p:ext uri="{BB962C8B-B14F-4D97-AF65-F5344CB8AC3E}">
        <p14:creationId xmlns:p14="http://schemas.microsoft.com/office/powerpoint/2010/main" val="1298048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AA4BAD-54A8-0147-A1BA-9273AEF5E408}" type="slidenum">
              <a:rPr lang="en-US" smtClean="0"/>
              <a:t>3</a:t>
            </a:fld>
            <a:endParaRPr lang="en-US"/>
          </a:p>
        </p:txBody>
      </p:sp>
    </p:spTree>
    <p:extLst>
      <p:ext uri="{BB962C8B-B14F-4D97-AF65-F5344CB8AC3E}">
        <p14:creationId xmlns:p14="http://schemas.microsoft.com/office/powerpoint/2010/main" val="2899508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CLICK</a:t>
            </a:r>
            <a:r>
              <a:rPr lang="en-US" sz="1200" kern="1200" dirty="0">
                <a:solidFill>
                  <a:schemeClr val="tx1"/>
                </a:solidFill>
                <a:effectLst/>
                <a:latin typeface="+mn-lt"/>
                <a:ea typeface="+mn-ea"/>
                <a:cs typeface="+mn-cs"/>
              </a:rPr>
              <a:t> on the artwork to Listen to the artist, </a:t>
            </a:r>
            <a:r>
              <a:rPr lang="en-US" sz="1200" kern="1200" dirty="0" err="1">
                <a:solidFill>
                  <a:schemeClr val="tx1"/>
                </a:solidFill>
                <a:effectLst/>
                <a:latin typeface="+mn-lt"/>
                <a:ea typeface="+mn-ea"/>
                <a:cs typeface="+mn-cs"/>
              </a:rPr>
              <a:t>Leow</a:t>
            </a:r>
            <a:r>
              <a:rPr lang="en-US" sz="1200" kern="1200" dirty="0">
                <a:solidFill>
                  <a:schemeClr val="tx1"/>
                </a:solidFill>
                <a:effectLst/>
                <a:latin typeface="+mn-lt"/>
                <a:ea typeface="+mn-ea"/>
                <a:cs typeface="+mn-cs"/>
              </a:rPr>
              <a:t> Yong Jun.</a:t>
            </a:r>
          </a:p>
          <a:p>
            <a:endParaRPr lang="en-US" dirty="0"/>
          </a:p>
          <a:p>
            <a:endParaRPr lang="en-US" dirty="0"/>
          </a:p>
          <a:p>
            <a:r>
              <a:rPr lang="en-US" dirty="0"/>
              <a:t>(Hyperlink: https://youtu.be/S98YvIR-Ewc)</a:t>
            </a:r>
          </a:p>
        </p:txBody>
      </p:sp>
      <p:sp>
        <p:nvSpPr>
          <p:cNvPr id="4" name="Slide Number Placeholder 3"/>
          <p:cNvSpPr>
            <a:spLocks noGrp="1"/>
          </p:cNvSpPr>
          <p:nvPr>
            <p:ph type="sldNum" sz="quarter" idx="5"/>
          </p:nvPr>
        </p:nvSpPr>
        <p:spPr/>
        <p:txBody>
          <a:bodyPr/>
          <a:lstStyle/>
          <a:p>
            <a:fld id="{CEAA4BAD-54A8-0147-A1BA-9273AEF5E408}" type="slidenum">
              <a:rPr lang="en-US" smtClean="0"/>
              <a:t>4</a:t>
            </a:fld>
            <a:endParaRPr lang="en-US"/>
          </a:p>
        </p:txBody>
      </p:sp>
    </p:spTree>
    <p:extLst>
      <p:ext uri="{BB962C8B-B14F-4D97-AF65-F5344CB8AC3E}">
        <p14:creationId xmlns:p14="http://schemas.microsoft.com/office/powerpoint/2010/main" val="377274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effectLst/>
                <a:latin typeface="+mn-lt"/>
                <a:ea typeface="+mn-ea"/>
                <a:cs typeface="+mn-cs"/>
                <a:hlinkClick r:id="rId3"/>
              </a:rPr>
              <a:t>CLICK</a:t>
            </a:r>
            <a:r>
              <a:rPr lang="en-US" sz="1200" kern="1200" dirty="0">
                <a:solidFill>
                  <a:schemeClr val="tx1"/>
                </a:solidFill>
                <a:effectLst/>
                <a:latin typeface="+mn-lt"/>
                <a:ea typeface="+mn-ea"/>
                <a:cs typeface="+mn-cs"/>
              </a:rPr>
              <a:t> the artwork to watch the video (this video is subtitled so the translation is below)</a:t>
            </a:r>
          </a:p>
          <a:p>
            <a:endParaRPr lang="en-US" dirty="0"/>
          </a:p>
          <a:p>
            <a:r>
              <a:rPr lang="en-US" sz="1200" b="0" i="0" kern="1200" dirty="0">
                <a:solidFill>
                  <a:schemeClr val="tx1"/>
                </a:solidFill>
                <a:effectLst/>
                <a:latin typeface="+mn-lt"/>
                <a:ea typeface="+mn-ea"/>
                <a:cs typeface="+mn-cs"/>
              </a:rPr>
              <a:t>(Hyperlink: https://youtu.be/AoKoOLcjBJg)</a:t>
            </a:r>
          </a:p>
          <a:p>
            <a:endParaRPr lang="en-US" dirty="0"/>
          </a:p>
          <a:p>
            <a:r>
              <a:rPr lang="en-US" sz="1200" kern="1200" dirty="0">
                <a:solidFill>
                  <a:schemeClr val="tx1"/>
                </a:solidFill>
                <a:effectLst/>
                <a:latin typeface="+mn-lt"/>
                <a:ea typeface="+mn-ea"/>
                <a:cs typeface="+mn-cs"/>
              </a:rPr>
              <a:t>Artist Statement</a:t>
            </a:r>
          </a:p>
          <a:p>
            <a:r>
              <a:rPr lang="en-US" sz="1200" i="1" kern="1200" dirty="0">
                <a:solidFill>
                  <a:schemeClr val="tx1"/>
                </a:solidFill>
                <a:effectLst/>
                <a:latin typeface="+mn-lt"/>
                <a:ea typeface="+mn-ea"/>
                <a:cs typeface="+mn-cs"/>
              </a:rPr>
              <a:t>The boy in the photograph is my student; his name is </a:t>
            </a:r>
            <a:r>
              <a:rPr lang="en-US" sz="1200" i="1" kern="1200" dirty="0" err="1">
                <a:solidFill>
                  <a:schemeClr val="tx1"/>
                </a:solidFill>
                <a:effectLst/>
                <a:latin typeface="+mn-lt"/>
                <a:ea typeface="+mn-ea"/>
                <a:cs typeface="+mn-cs"/>
              </a:rPr>
              <a:t>Sezer</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Sezer</a:t>
            </a:r>
            <a:r>
              <a:rPr lang="en-US" sz="1200" i="1" kern="1200" dirty="0">
                <a:solidFill>
                  <a:schemeClr val="tx1"/>
                </a:solidFill>
                <a:effectLst/>
                <a:latin typeface="+mn-lt"/>
                <a:ea typeface="+mn-ea"/>
                <a:cs typeface="+mn-cs"/>
              </a:rPr>
              <a:t> was born in 2012 with spina bifida. He has had six operations in eight years. With the help of his parents, he can maintain many of his basic living activities, but </a:t>
            </a:r>
            <a:r>
              <a:rPr lang="en-US" sz="1200" i="1" kern="1200" dirty="0" err="1">
                <a:solidFill>
                  <a:schemeClr val="tx1"/>
                </a:solidFill>
                <a:effectLst/>
                <a:latin typeface="+mn-lt"/>
                <a:ea typeface="+mn-ea"/>
                <a:cs typeface="+mn-cs"/>
              </a:rPr>
              <a:t>Sezer</a:t>
            </a:r>
            <a:r>
              <a:rPr lang="en-US" sz="1200" i="1" kern="1200" dirty="0">
                <a:solidFill>
                  <a:schemeClr val="tx1"/>
                </a:solidFill>
                <a:effectLst/>
                <a:latin typeface="+mn-lt"/>
                <a:ea typeface="+mn-ea"/>
                <a:cs typeface="+mn-cs"/>
              </a:rPr>
              <a:t> is a smart, hardworking and determined child. He wants to play basketball in the Paralympics when he grows up. I hope he achieves everything he wants in his life and is very happy.</a:t>
            </a:r>
            <a:endParaRPr lang="en-US" dirty="0"/>
          </a:p>
        </p:txBody>
      </p:sp>
      <p:sp>
        <p:nvSpPr>
          <p:cNvPr id="4" name="Slide Number Placeholder 3"/>
          <p:cNvSpPr>
            <a:spLocks noGrp="1"/>
          </p:cNvSpPr>
          <p:nvPr>
            <p:ph type="sldNum" sz="quarter" idx="5"/>
          </p:nvPr>
        </p:nvSpPr>
        <p:spPr/>
        <p:txBody>
          <a:bodyPr/>
          <a:lstStyle/>
          <a:p>
            <a:fld id="{CEAA4BAD-54A8-0147-A1BA-9273AEF5E408}" type="slidenum">
              <a:rPr lang="en-US" smtClean="0"/>
              <a:t>5</a:t>
            </a:fld>
            <a:endParaRPr lang="en-US"/>
          </a:p>
        </p:txBody>
      </p:sp>
    </p:spTree>
    <p:extLst>
      <p:ext uri="{BB962C8B-B14F-4D97-AF65-F5344CB8AC3E}">
        <p14:creationId xmlns:p14="http://schemas.microsoft.com/office/powerpoint/2010/main" val="3225984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AA4BAD-54A8-0147-A1BA-9273AEF5E408}" type="slidenum">
              <a:rPr lang="en-US" smtClean="0"/>
              <a:t>6</a:t>
            </a:fld>
            <a:endParaRPr lang="en-US"/>
          </a:p>
        </p:txBody>
      </p:sp>
    </p:spTree>
    <p:extLst>
      <p:ext uri="{BB962C8B-B14F-4D97-AF65-F5344CB8AC3E}">
        <p14:creationId xmlns:p14="http://schemas.microsoft.com/office/powerpoint/2010/main" val="3890934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a:solidFill>
                  <a:schemeClr val="tx1"/>
                </a:solidFill>
                <a:effectLst/>
                <a:latin typeface="+mn-lt"/>
                <a:ea typeface="+mn-ea"/>
                <a:cs typeface="+mn-cs"/>
                <a:hlinkClick r:id="rId3"/>
              </a:rPr>
              <a:t>CLICK</a:t>
            </a:r>
            <a:r>
              <a:rPr lang="en-US" sz="1200" kern="1200">
                <a:solidFill>
                  <a:schemeClr val="tx1"/>
                </a:solidFill>
                <a:effectLst/>
                <a:latin typeface="+mn-lt"/>
                <a:ea typeface="+mn-ea"/>
                <a:cs typeface="+mn-cs"/>
              </a:rPr>
              <a:t> </a:t>
            </a:r>
            <a:r>
              <a:rPr lang="en-US" sz="1200" kern="1200" dirty="0">
                <a:solidFill>
                  <a:schemeClr val="tx1"/>
                </a:solidFill>
                <a:effectLst/>
                <a:latin typeface="+mn-lt"/>
                <a:ea typeface="+mn-ea"/>
                <a:cs typeface="+mn-cs"/>
              </a:rPr>
              <a:t>on the picture to watch the video then discuss the topics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(Hyperlink: https://youtu.be/fUXdrl9ch_Q)</a:t>
            </a:r>
          </a:p>
        </p:txBody>
      </p:sp>
      <p:sp>
        <p:nvSpPr>
          <p:cNvPr id="4" name="Slide Number Placeholder 3"/>
          <p:cNvSpPr>
            <a:spLocks noGrp="1"/>
          </p:cNvSpPr>
          <p:nvPr>
            <p:ph type="sldNum" sz="quarter" idx="5"/>
          </p:nvPr>
        </p:nvSpPr>
        <p:spPr/>
        <p:txBody>
          <a:bodyPr/>
          <a:lstStyle/>
          <a:p>
            <a:fld id="{CEAA4BAD-54A8-0147-A1BA-9273AEF5E408}" type="slidenum">
              <a:rPr lang="en-US" smtClean="0"/>
              <a:t>7</a:t>
            </a:fld>
            <a:endParaRPr lang="en-US"/>
          </a:p>
        </p:txBody>
      </p:sp>
    </p:spTree>
    <p:extLst>
      <p:ext uri="{BB962C8B-B14F-4D97-AF65-F5344CB8AC3E}">
        <p14:creationId xmlns:p14="http://schemas.microsoft.com/office/powerpoint/2010/main" val="13777839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301C92A6-1F9D-594D-8919-A69E866C0D5A}" type="datetimeFigureOut">
              <a:rPr lang="en-US" smtClean="0"/>
              <a:t>1/19/2021</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DBB70843-8890-BF4E-B260-F619B060E5E5}" type="slidenum">
              <a:rPr lang="en-US" smtClean="0"/>
              <a:t>‹#›</a:t>
            </a:fld>
            <a:endParaRPr lang="en-US"/>
          </a:p>
        </p:txBody>
      </p:sp>
    </p:spTree>
    <p:extLst>
      <p:ext uri="{BB962C8B-B14F-4D97-AF65-F5344CB8AC3E}">
        <p14:creationId xmlns:p14="http://schemas.microsoft.com/office/powerpoint/2010/main" val="830764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01C92A6-1F9D-594D-8919-A69E866C0D5A}"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B70843-8890-BF4E-B260-F619B060E5E5}" type="slidenum">
              <a:rPr lang="en-US" smtClean="0"/>
              <a:t>‹#›</a:t>
            </a:fld>
            <a:endParaRPr lang="en-US"/>
          </a:p>
        </p:txBody>
      </p:sp>
    </p:spTree>
    <p:extLst>
      <p:ext uri="{BB962C8B-B14F-4D97-AF65-F5344CB8AC3E}">
        <p14:creationId xmlns:p14="http://schemas.microsoft.com/office/powerpoint/2010/main" val="3651181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01C92A6-1F9D-594D-8919-A69E866C0D5A}" type="datetimeFigureOut">
              <a:rPr lang="en-US" smtClean="0"/>
              <a:t>1/19/2021</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DBB70843-8890-BF4E-B260-F619B060E5E5}" type="slidenum">
              <a:rPr lang="en-US" smtClean="0"/>
              <a:t>‹#›</a:t>
            </a:fld>
            <a:endParaRPr lang="en-US"/>
          </a:p>
        </p:txBody>
      </p:sp>
    </p:spTree>
    <p:extLst>
      <p:ext uri="{BB962C8B-B14F-4D97-AF65-F5344CB8AC3E}">
        <p14:creationId xmlns:p14="http://schemas.microsoft.com/office/powerpoint/2010/main" val="3898110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01C92A6-1F9D-594D-8919-A69E866C0D5A}" type="datetimeFigureOut">
              <a:rPr lang="en-US" smtClean="0"/>
              <a:t>1/19/2021</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DBB70843-8890-BF4E-B260-F619B060E5E5}"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606117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301C92A6-1F9D-594D-8919-A69E866C0D5A}" type="datetimeFigureOut">
              <a:rPr lang="en-US" smtClean="0"/>
              <a:t>1/19/2021</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DBB70843-8890-BF4E-B260-F619B060E5E5}" type="slidenum">
              <a:rPr lang="en-US" smtClean="0"/>
              <a:t>‹#›</a:t>
            </a:fld>
            <a:endParaRPr lang="en-US"/>
          </a:p>
        </p:txBody>
      </p:sp>
    </p:spTree>
    <p:extLst>
      <p:ext uri="{BB962C8B-B14F-4D97-AF65-F5344CB8AC3E}">
        <p14:creationId xmlns:p14="http://schemas.microsoft.com/office/powerpoint/2010/main" val="2907566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01C92A6-1F9D-594D-8919-A69E866C0D5A}" type="datetimeFigureOut">
              <a:rPr lang="en-US" smtClean="0"/>
              <a:t>1/19/2021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B70843-8890-BF4E-B260-F619B060E5E5}" type="slidenum">
              <a:rPr lang="en-US" smtClean="0"/>
              <a:t>‹#›</a:t>
            </a:fld>
            <a:endParaRPr lang="en-US"/>
          </a:p>
        </p:txBody>
      </p:sp>
    </p:spTree>
    <p:extLst>
      <p:ext uri="{BB962C8B-B14F-4D97-AF65-F5344CB8AC3E}">
        <p14:creationId xmlns:p14="http://schemas.microsoft.com/office/powerpoint/2010/main" val="2717524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01C92A6-1F9D-594D-8919-A69E866C0D5A}" type="datetimeFigureOut">
              <a:rPr lang="en-US" smtClean="0"/>
              <a:t>1/19/2021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B70843-8890-BF4E-B260-F619B060E5E5}" type="slidenum">
              <a:rPr lang="en-US" smtClean="0"/>
              <a:t>‹#›</a:t>
            </a:fld>
            <a:endParaRPr lang="en-US"/>
          </a:p>
        </p:txBody>
      </p:sp>
    </p:spTree>
    <p:extLst>
      <p:ext uri="{BB962C8B-B14F-4D97-AF65-F5344CB8AC3E}">
        <p14:creationId xmlns:p14="http://schemas.microsoft.com/office/powerpoint/2010/main" val="3889882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1C92A6-1F9D-594D-8919-A69E866C0D5A}"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B70843-8890-BF4E-B260-F619B060E5E5}" type="slidenum">
              <a:rPr lang="en-US" smtClean="0"/>
              <a:t>‹#›</a:t>
            </a:fld>
            <a:endParaRPr lang="en-US"/>
          </a:p>
        </p:txBody>
      </p:sp>
    </p:spTree>
    <p:extLst>
      <p:ext uri="{BB962C8B-B14F-4D97-AF65-F5344CB8AC3E}">
        <p14:creationId xmlns:p14="http://schemas.microsoft.com/office/powerpoint/2010/main" val="1281084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301C92A6-1F9D-594D-8919-A69E866C0D5A}" type="datetimeFigureOut">
              <a:rPr lang="en-US" smtClean="0"/>
              <a:t>1/19/2021</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DBB70843-8890-BF4E-B260-F619B060E5E5}" type="slidenum">
              <a:rPr lang="en-US" smtClean="0"/>
              <a:t>‹#›</a:t>
            </a:fld>
            <a:endParaRPr lang="en-US"/>
          </a:p>
        </p:txBody>
      </p:sp>
    </p:spTree>
    <p:extLst>
      <p:ext uri="{BB962C8B-B14F-4D97-AF65-F5344CB8AC3E}">
        <p14:creationId xmlns:p14="http://schemas.microsoft.com/office/powerpoint/2010/main" val="1473037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1C92A6-1F9D-594D-8919-A69E866C0D5A}"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B70843-8890-BF4E-B260-F619B060E5E5}" type="slidenum">
              <a:rPr lang="en-US" smtClean="0"/>
              <a:t>‹#›</a:t>
            </a:fld>
            <a:endParaRPr lang="en-US"/>
          </a:p>
        </p:txBody>
      </p:sp>
    </p:spTree>
    <p:extLst>
      <p:ext uri="{BB962C8B-B14F-4D97-AF65-F5344CB8AC3E}">
        <p14:creationId xmlns:p14="http://schemas.microsoft.com/office/powerpoint/2010/main" val="778448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301C92A6-1F9D-594D-8919-A69E866C0D5A}" type="datetimeFigureOut">
              <a:rPr lang="en-US" smtClean="0"/>
              <a:t>1/19/2021</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DBB70843-8890-BF4E-B260-F619B060E5E5}" type="slidenum">
              <a:rPr lang="en-US" smtClean="0"/>
              <a:t>‹#›</a:t>
            </a:fld>
            <a:endParaRPr lang="en-US"/>
          </a:p>
        </p:txBody>
      </p:sp>
    </p:spTree>
    <p:extLst>
      <p:ext uri="{BB962C8B-B14F-4D97-AF65-F5344CB8AC3E}">
        <p14:creationId xmlns:p14="http://schemas.microsoft.com/office/powerpoint/2010/main" val="3577904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1C92A6-1F9D-594D-8919-A69E866C0D5A}"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B70843-8890-BF4E-B260-F619B060E5E5}" type="slidenum">
              <a:rPr lang="en-US" smtClean="0"/>
              <a:t>‹#›</a:t>
            </a:fld>
            <a:endParaRPr lang="en-US"/>
          </a:p>
        </p:txBody>
      </p:sp>
    </p:spTree>
    <p:extLst>
      <p:ext uri="{BB962C8B-B14F-4D97-AF65-F5344CB8AC3E}">
        <p14:creationId xmlns:p14="http://schemas.microsoft.com/office/powerpoint/2010/main" val="1900547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1C92A6-1F9D-594D-8919-A69E866C0D5A}" type="datetimeFigureOut">
              <a:rPr lang="en-US" smtClean="0"/>
              <a:t>1/19/2021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B70843-8890-BF4E-B260-F619B060E5E5}" type="slidenum">
              <a:rPr lang="en-US" smtClean="0"/>
              <a:t>‹#›</a:t>
            </a:fld>
            <a:endParaRPr lang="en-US"/>
          </a:p>
        </p:txBody>
      </p:sp>
    </p:spTree>
    <p:extLst>
      <p:ext uri="{BB962C8B-B14F-4D97-AF65-F5344CB8AC3E}">
        <p14:creationId xmlns:p14="http://schemas.microsoft.com/office/powerpoint/2010/main" val="934967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01C92A6-1F9D-594D-8919-A69E866C0D5A}" type="datetimeFigureOut">
              <a:rPr lang="en-US" smtClean="0"/>
              <a:t>1/19/2021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B70843-8890-BF4E-B260-F619B060E5E5}" type="slidenum">
              <a:rPr lang="en-US" smtClean="0"/>
              <a:t>‹#›</a:t>
            </a:fld>
            <a:endParaRPr lang="en-US"/>
          </a:p>
        </p:txBody>
      </p:sp>
    </p:spTree>
    <p:extLst>
      <p:ext uri="{BB962C8B-B14F-4D97-AF65-F5344CB8AC3E}">
        <p14:creationId xmlns:p14="http://schemas.microsoft.com/office/powerpoint/2010/main" val="4111763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1C92A6-1F9D-594D-8919-A69E866C0D5A}" type="datetimeFigureOut">
              <a:rPr lang="en-US" smtClean="0"/>
              <a:t>1/19/2021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B70843-8890-BF4E-B260-F619B060E5E5}" type="slidenum">
              <a:rPr lang="en-US" smtClean="0"/>
              <a:t>‹#›</a:t>
            </a:fld>
            <a:endParaRPr lang="en-US"/>
          </a:p>
        </p:txBody>
      </p:sp>
    </p:spTree>
    <p:extLst>
      <p:ext uri="{BB962C8B-B14F-4D97-AF65-F5344CB8AC3E}">
        <p14:creationId xmlns:p14="http://schemas.microsoft.com/office/powerpoint/2010/main" val="3156044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01C92A6-1F9D-594D-8919-A69E866C0D5A}"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B70843-8890-BF4E-B260-F619B060E5E5}" type="slidenum">
              <a:rPr lang="en-US" smtClean="0"/>
              <a:t>‹#›</a:t>
            </a:fld>
            <a:endParaRPr lang="en-US"/>
          </a:p>
        </p:txBody>
      </p:sp>
    </p:spTree>
    <p:extLst>
      <p:ext uri="{BB962C8B-B14F-4D97-AF65-F5344CB8AC3E}">
        <p14:creationId xmlns:p14="http://schemas.microsoft.com/office/powerpoint/2010/main" val="4094179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01C92A6-1F9D-594D-8919-A69E866C0D5A}"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B70843-8890-BF4E-B260-F619B060E5E5}" type="slidenum">
              <a:rPr lang="en-US" smtClean="0"/>
              <a:t>‹#›</a:t>
            </a:fld>
            <a:endParaRPr lang="en-US"/>
          </a:p>
        </p:txBody>
      </p:sp>
    </p:spTree>
    <p:extLst>
      <p:ext uri="{BB962C8B-B14F-4D97-AF65-F5344CB8AC3E}">
        <p14:creationId xmlns:p14="http://schemas.microsoft.com/office/powerpoint/2010/main" val="817875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01C92A6-1F9D-594D-8919-A69E866C0D5A}" type="datetimeFigureOut">
              <a:rPr lang="en-US" smtClean="0"/>
              <a:t>1/19/2021</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BB70843-8890-BF4E-B260-F619B060E5E5}" type="slidenum">
              <a:rPr lang="en-US" smtClean="0"/>
              <a:t>‹#›</a:t>
            </a:fld>
            <a:endParaRPr lang="en-US"/>
          </a:p>
        </p:txBody>
      </p:sp>
    </p:spTree>
    <p:extLst>
      <p:ext uri="{BB962C8B-B14F-4D97-AF65-F5344CB8AC3E}">
        <p14:creationId xmlns:p14="http://schemas.microsoft.com/office/powerpoint/2010/main" val="55402693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S98YvIR-Ewc"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tiff"/></Relationships>
</file>

<file path=ppt/slides/_rels/slide5.xml.rels><?xml version="1.0" encoding="UTF-8" standalone="yes"?>
<Relationships xmlns="http://schemas.openxmlformats.org/package/2006/relationships"><Relationship Id="rId3" Type="http://schemas.openxmlformats.org/officeDocument/2006/relationships/hyperlink" Target="https://youtu.be/AoKoOLcjBJ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6.xml.rels><?xml version="1.0" encoding="UTF-8" standalone="yes"?>
<Relationships xmlns="http://schemas.openxmlformats.org/package/2006/relationships"><Relationship Id="rId3" Type="http://schemas.openxmlformats.org/officeDocument/2006/relationships/hyperlink" Target="https://youtu.be/S98YvIR-Ewc"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tiff"/><Relationship Id="rId5" Type="http://schemas.openxmlformats.org/officeDocument/2006/relationships/hyperlink" Target="https://youtu.be/AoKoOLcjBJg" TargetMode="External"/><Relationship Id="rId4" Type="http://schemas.openxmlformats.org/officeDocument/2006/relationships/image" Target="../media/image7.tiff"/></Relationships>
</file>

<file path=ppt/slides/_rels/slide7.xml.rels><?xml version="1.0" encoding="UTF-8" standalone="yes"?>
<Relationships xmlns="http://schemas.openxmlformats.org/package/2006/relationships"><Relationship Id="rId3" Type="http://schemas.openxmlformats.org/officeDocument/2006/relationships/hyperlink" Target="https://youtu.be/fUXdrl9ch_Q"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A4AEB-CB73-0B47-9AEB-A05CBE136ECF}"/>
              </a:ext>
            </a:extLst>
          </p:cNvPr>
          <p:cNvSpPr>
            <a:spLocks noGrp="1"/>
          </p:cNvSpPr>
          <p:nvPr>
            <p:ph type="ctrTitle"/>
          </p:nvPr>
        </p:nvSpPr>
        <p:spPr>
          <a:xfrm>
            <a:off x="930166" y="1807105"/>
            <a:ext cx="9448800" cy="1825096"/>
          </a:xfrm>
        </p:spPr>
        <p:txBody>
          <a:bodyPr>
            <a:normAutofit/>
          </a:bodyPr>
          <a:lstStyle/>
          <a:p>
            <a:r>
              <a:rPr lang="en-US" sz="3100" dirty="0"/>
              <a:t>Embracing Our Differences </a:t>
            </a:r>
            <a:br>
              <a:rPr lang="en-US" dirty="0"/>
            </a:br>
            <a:r>
              <a:rPr lang="en-US" dirty="0"/>
              <a:t>Play together</a:t>
            </a:r>
          </a:p>
        </p:txBody>
      </p:sp>
      <p:sp>
        <p:nvSpPr>
          <p:cNvPr id="3" name="Subtitle 2">
            <a:extLst>
              <a:ext uri="{FF2B5EF4-FFF2-40B4-BE49-F238E27FC236}">
                <a16:creationId xmlns:a16="http://schemas.microsoft.com/office/drawing/2014/main" id="{44CCD0F2-1A5B-634A-A660-CD248F479D91}"/>
              </a:ext>
            </a:extLst>
          </p:cNvPr>
          <p:cNvSpPr>
            <a:spLocks noGrp="1"/>
          </p:cNvSpPr>
          <p:nvPr>
            <p:ph type="subTitle" idx="1"/>
          </p:nvPr>
        </p:nvSpPr>
        <p:spPr>
          <a:xfrm>
            <a:off x="930166" y="3635901"/>
            <a:ext cx="9448800" cy="685800"/>
          </a:xfrm>
        </p:spPr>
        <p:txBody>
          <a:bodyPr/>
          <a:lstStyle/>
          <a:p>
            <a:r>
              <a:rPr lang="en-US" dirty="0"/>
              <a:t>Inclusion &amp; Social Emotional Learning: Relationship Skills</a:t>
            </a:r>
          </a:p>
        </p:txBody>
      </p:sp>
      <p:pic>
        <p:nvPicPr>
          <p:cNvPr id="5" name="Picture 4">
            <a:extLst>
              <a:ext uri="{FF2B5EF4-FFF2-40B4-BE49-F238E27FC236}">
                <a16:creationId xmlns:a16="http://schemas.microsoft.com/office/drawing/2014/main" id="{949604E7-D0C1-9F4C-B7DE-C1C0FC9CC324}"/>
              </a:ext>
            </a:extLst>
          </p:cNvPr>
          <p:cNvPicPr>
            <a:picLocks noChangeAspect="1"/>
          </p:cNvPicPr>
          <p:nvPr/>
        </p:nvPicPr>
        <p:blipFill>
          <a:blip r:embed="rId3"/>
          <a:stretch>
            <a:fillRect/>
          </a:stretch>
        </p:blipFill>
        <p:spPr>
          <a:xfrm>
            <a:off x="7928810" y="1879602"/>
            <a:ext cx="3657600" cy="24383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48942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16BCE6-FB1D-4A48-829B-FB1ADC9DE40E}"/>
              </a:ext>
            </a:extLst>
          </p:cNvPr>
          <p:cNvSpPr>
            <a:spLocks noGrp="1"/>
          </p:cNvSpPr>
          <p:nvPr>
            <p:ph idx="1"/>
          </p:nvPr>
        </p:nvSpPr>
        <p:spPr>
          <a:xfrm>
            <a:off x="685800" y="1574800"/>
            <a:ext cx="10820400" cy="4643885"/>
          </a:xfrm>
        </p:spPr>
        <p:txBody>
          <a:bodyPr/>
          <a:lstStyle/>
          <a:p>
            <a:pPr marL="0" indent="0" algn="ctr">
              <a:buNone/>
            </a:pPr>
            <a:r>
              <a:rPr lang="en-US" b="1" dirty="0"/>
              <a:t>"A simple sincere smile can dry up all our tears, a friendly little hug can wipe out all our fears" </a:t>
            </a:r>
            <a:r>
              <a:rPr lang="en-US" dirty="0"/>
              <a:t>quote by </a:t>
            </a:r>
            <a:r>
              <a:rPr lang="en-US" dirty="0" err="1"/>
              <a:t>Leyi</a:t>
            </a:r>
            <a:r>
              <a:rPr lang="en-US" dirty="0"/>
              <a:t> S. Shanghai, China.</a:t>
            </a:r>
          </a:p>
          <a:p>
            <a:pPr marL="0" indent="0">
              <a:buNone/>
            </a:pPr>
            <a:endParaRPr lang="en-US" dirty="0"/>
          </a:p>
          <a:p>
            <a:pPr marL="0" indent="0">
              <a:buNone/>
            </a:pPr>
            <a:endParaRPr lang="en-US" dirty="0"/>
          </a:p>
          <a:p>
            <a:pPr marL="0" indent="0">
              <a:buNone/>
            </a:pPr>
            <a:r>
              <a:rPr lang="en-US" sz="2600" dirty="0"/>
              <a:t>Think of a time when you were in need of a friend.  </a:t>
            </a:r>
          </a:p>
          <a:p>
            <a:pPr marL="0" indent="0">
              <a:buNone/>
            </a:pPr>
            <a:endParaRPr lang="en-US" dirty="0"/>
          </a:p>
          <a:p>
            <a:pPr marL="0" indent="0" algn="r">
              <a:buNone/>
            </a:pPr>
            <a:r>
              <a:rPr lang="en-US" dirty="0"/>
              <a:t>				 1. How did it feel to have someone on your side?</a:t>
            </a:r>
          </a:p>
          <a:p>
            <a:pPr marL="0" indent="0" algn="r">
              <a:buNone/>
            </a:pPr>
            <a:endParaRPr lang="en-US" dirty="0"/>
          </a:p>
          <a:p>
            <a:pPr marL="0" indent="0" algn="ctr">
              <a:buNone/>
            </a:pPr>
            <a:r>
              <a:rPr lang="en-US" dirty="0"/>
              <a:t>				2. How did your friend make you feel better?</a:t>
            </a:r>
          </a:p>
          <a:p>
            <a:pPr marL="0" indent="0" algn="r">
              <a:buNone/>
            </a:pPr>
            <a:endParaRPr lang="en-US" dirty="0"/>
          </a:p>
          <a:p>
            <a:pPr marL="0" indent="0" algn="r">
              <a:buNone/>
            </a:pPr>
            <a:endParaRPr lang="en-US" dirty="0"/>
          </a:p>
          <a:p>
            <a:pPr marL="0" indent="0" algn="r">
              <a:buNone/>
            </a:pPr>
            <a:endParaRPr lang="en-US" dirty="0"/>
          </a:p>
        </p:txBody>
      </p:sp>
      <p:pic>
        <p:nvPicPr>
          <p:cNvPr id="5" name="Picture 4">
            <a:extLst>
              <a:ext uri="{FF2B5EF4-FFF2-40B4-BE49-F238E27FC236}">
                <a16:creationId xmlns:a16="http://schemas.microsoft.com/office/drawing/2014/main" id="{C1A6E5C3-8502-C44A-BBEB-7258DE50647A}"/>
              </a:ext>
            </a:extLst>
          </p:cNvPr>
          <p:cNvPicPr>
            <a:picLocks noChangeAspect="1"/>
          </p:cNvPicPr>
          <p:nvPr/>
        </p:nvPicPr>
        <p:blipFill>
          <a:blip r:embed="rId3"/>
          <a:stretch>
            <a:fillRect/>
          </a:stretch>
        </p:blipFill>
        <p:spPr>
          <a:xfrm>
            <a:off x="685799" y="3896742"/>
            <a:ext cx="3776235" cy="25129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57959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 calcmode="lin" valueType="num">
                                      <p:cBhvr additive="base">
                                        <p:cTn id="1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1AA17-A6BF-1949-8C25-A746B108DF5B}"/>
              </a:ext>
            </a:extLst>
          </p:cNvPr>
          <p:cNvSpPr>
            <a:spLocks noGrp="1"/>
          </p:cNvSpPr>
          <p:nvPr>
            <p:ph type="title"/>
          </p:nvPr>
        </p:nvSpPr>
        <p:spPr>
          <a:xfrm>
            <a:off x="787400" y="639315"/>
            <a:ext cx="8610600" cy="1293028"/>
          </a:xfrm>
        </p:spPr>
        <p:txBody>
          <a:bodyPr/>
          <a:lstStyle/>
          <a:p>
            <a:pPr algn="l"/>
            <a:r>
              <a:rPr lang="en-US" sz="3000" dirty="0"/>
              <a:t>Words to think about:</a:t>
            </a:r>
            <a:br>
              <a:rPr lang="en-US" sz="3000" dirty="0"/>
            </a:br>
            <a:r>
              <a:rPr lang="en-US" dirty="0"/>
              <a:t> Teamwork and inclusion</a:t>
            </a:r>
          </a:p>
        </p:txBody>
      </p:sp>
      <p:pic>
        <p:nvPicPr>
          <p:cNvPr id="4" name="Picture 3">
            <a:extLst>
              <a:ext uri="{FF2B5EF4-FFF2-40B4-BE49-F238E27FC236}">
                <a16:creationId xmlns:a16="http://schemas.microsoft.com/office/drawing/2014/main" id="{FAACD6E4-A351-7A45-8E49-E2EFB20154E0}"/>
              </a:ext>
            </a:extLst>
          </p:cNvPr>
          <p:cNvPicPr>
            <a:picLocks noChangeAspect="1"/>
          </p:cNvPicPr>
          <p:nvPr/>
        </p:nvPicPr>
        <p:blipFill>
          <a:blip r:embed="rId3"/>
          <a:stretch>
            <a:fillRect/>
          </a:stretch>
        </p:blipFill>
        <p:spPr>
          <a:xfrm>
            <a:off x="9468853" y="5052435"/>
            <a:ext cx="2723147" cy="1805565"/>
          </a:xfrm>
          <a:prstGeom prst="rect">
            <a:avLst/>
          </a:prstGeom>
        </p:spPr>
      </p:pic>
      <p:sp>
        <p:nvSpPr>
          <p:cNvPr id="3" name="Content Placeholder 2">
            <a:extLst>
              <a:ext uri="{FF2B5EF4-FFF2-40B4-BE49-F238E27FC236}">
                <a16:creationId xmlns:a16="http://schemas.microsoft.com/office/drawing/2014/main" id="{BA6E1C67-4142-F14A-8C55-BD5535686695}"/>
              </a:ext>
            </a:extLst>
          </p:cNvPr>
          <p:cNvSpPr>
            <a:spLocks noGrp="1"/>
          </p:cNvSpPr>
          <p:nvPr>
            <p:ph idx="1"/>
          </p:nvPr>
        </p:nvSpPr>
        <p:spPr/>
        <p:txBody>
          <a:bodyPr>
            <a:normAutofit/>
          </a:bodyPr>
          <a:lstStyle/>
          <a:p>
            <a:r>
              <a:rPr lang="en-US" b="1" dirty="0"/>
              <a:t>Teamwork- </a:t>
            </a:r>
            <a:r>
              <a:rPr lang="en-US" dirty="0"/>
              <a:t>Working together and taking action as a group</a:t>
            </a:r>
          </a:p>
          <a:p>
            <a:pPr marL="0" indent="0">
              <a:buNone/>
            </a:pPr>
            <a:endParaRPr lang="en-US" dirty="0"/>
          </a:p>
          <a:p>
            <a:r>
              <a:rPr lang="en-US" b="1" dirty="0"/>
              <a:t>Inclusion-</a:t>
            </a:r>
            <a:r>
              <a:rPr lang="en-US" dirty="0"/>
              <a:t> the action or state of including or of being included within a group</a:t>
            </a:r>
          </a:p>
          <a:p>
            <a:endParaRPr lang="en-US" dirty="0"/>
          </a:p>
          <a:p>
            <a:pPr marL="0" indent="0">
              <a:buNone/>
            </a:pPr>
            <a:r>
              <a:rPr lang="en-US" sz="2400" dirty="0"/>
              <a:t>3. What things do you need to be a good team member?</a:t>
            </a:r>
          </a:p>
          <a:p>
            <a:pPr marL="0" indent="0">
              <a:buNone/>
            </a:pPr>
            <a:endParaRPr lang="en-US" sz="2400" dirty="0"/>
          </a:p>
          <a:p>
            <a:pPr marL="0" indent="0">
              <a:buNone/>
            </a:pPr>
            <a:r>
              <a:rPr lang="en-US" sz="2400" dirty="0"/>
              <a:t>4. How does it feel when you are not included in a game?</a:t>
            </a:r>
            <a:r>
              <a:rPr lang="en-US" dirty="0"/>
              <a:t> </a:t>
            </a:r>
          </a:p>
        </p:txBody>
      </p:sp>
    </p:spTree>
    <p:extLst>
      <p:ext uri="{BB962C8B-B14F-4D97-AF65-F5344CB8AC3E}">
        <p14:creationId xmlns:p14="http://schemas.microsoft.com/office/powerpoint/2010/main" val="397825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1000"/>
                                        <p:tgtEl>
                                          <p:spTgt spid="3">
                                            <p:txEl>
                                              <p:pRg st="6" end="6"/>
                                            </p:txEl>
                                          </p:spTgt>
                                        </p:tgtEl>
                                      </p:cBhvr>
                                    </p:animEffect>
                                    <p:anim calcmode="lin" valueType="num">
                                      <p:cBhvr>
                                        <p:cTn id="1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hlinkClick r:id="rId3"/>
            <a:extLst>
              <a:ext uri="{FF2B5EF4-FFF2-40B4-BE49-F238E27FC236}">
                <a16:creationId xmlns:a16="http://schemas.microsoft.com/office/drawing/2014/main" id="{12130D65-4CAB-054A-8FB7-45E35018BDFA}"/>
              </a:ext>
            </a:extLst>
          </p:cNvPr>
          <p:cNvPicPr>
            <a:picLocks noChangeAspect="1"/>
          </p:cNvPicPr>
          <p:nvPr/>
        </p:nvPicPr>
        <p:blipFill rotWithShape="1">
          <a:blip r:embed="rId4"/>
          <a:srcRect l="19682" r="17865"/>
          <a:stretch/>
        </p:blipFill>
        <p:spPr>
          <a:xfrm>
            <a:off x="6096000" y="783218"/>
            <a:ext cx="5047914" cy="5617582"/>
          </a:xfrm>
          <a:prstGeom prst="rect">
            <a:avLst/>
          </a:prstGeom>
          <a:ln>
            <a:noFill/>
          </a:ln>
          <a:effectLst>
            <a:outerShdw blurRad="292100" dist="139700" dir="2700000" algn="tl" rotWithShape="0">
              <a:srgbClr val="333333">
                <a:alpha val="65000"/>
              </a:srgbClr>
            </a:outerShdw>
          </a:effectLst>
        </p:spPr>
      </p:pic>
      <p:sp>
        <p:nvSpPr>
          <p:cNvPr id="3" name="Content Placeholder 2">
            <a:extLst>
              <a:ext uri="{FF2B5EF4-FFF2-40B4-BE49-F238E27FC236}">
                <a16:creationId xmlns:a16="http://schemas.microsoft.com/office/drawing/2014/main" id="{FA1DE631-2B49-3D47-A9C1-5799DC1B2724}"/>
              </a:ext>
            </a:extLst>
          </p:cNvPr>
          <p:cNvSpPr>
            <a:spLocks noGrp="1"/>
          </p:cNvSpPr>
          <p:nvPr>
            <p:ph idx="1"/>
          </p:nvPr>
        </p:nvSpPr>
        <p:spPr>
          <a:xfrm>
            <a:off x="551446" y="1677821"/>
            <a:ext cx="5402179" cy="4024125"/>
          </a:xfrm>
        </p:spPr>
        <p:txBody>
          <a:bodyPr/>
          <a:lstStyle/>
          <a:p>
            <a:pPr marL="0" indent="0" algn="r">
              <a:buNone/>
            </a:pPr>
            <a:r>
              <a:rPr lang="en-US" sz="3200" dirty="0"/>
              <a:t>Words to think about…</a:t>
            </a:r>
          </a:p>
          <a:p>
            <a:pPr algn="r"/>
            <a:endParaRPr lang="en-US" dirty="0"/>
          </a:p>
          <a:p>
            <a:pPr marL="0" indent="0">
              <a:buNone/>
            </a:pPr>
            <a:r>
              <a:rPr lang="en-US" dirty="0"/>
              <a:t>5.  Would the kids in this artwork make a good </a:t>
            </a:r>
            <a:r>
              <a:rPr lang="en-US" b="1" dirty="0"/>
              <a:t>Team</a:t>
            </a:r>
            <a:r>
              <a:rPr lang="en-US" dirty="0"/>
              <a:t>? Why or why not? </a:t>
            </a:r>
          </a:p>
          <a:p>
            <a:endParaRPr lang="en-US" dirty="0"/>
          </a:p>
          <a:p>
            <a:pPr marL="0" indent="0">
              <a:buNone/>
            </a:pPr>
            <a:r>
              <a:rPr lang="en-US" dirty="0"/>
              <a:t>6. Is </a:t>
            </a:r>
            <a:r>
              <a:rPr lang="en-US" b="1" dirty="0"/>
              <a:t>Inclusion</a:t>
            </a:r>
            <a:r>
              <a:rPr lang="en-US" dirty="0"/>
              <a:t> shown in this artwork? What do you see that makes you say that? </a:t>
            </a:r>
          </a:p>
          <a:p>
            <a:endParaRPr lang="en-US" dirty="0"/>
          </a:p>
        </p:txBody>
      </p:sp>
      <p:sp>
        <p:nvSpPr>
          <p:cNvPr id="5" name="Rectangle 4">
            <a:extLst>
              <a:ext uri="{FF2B5EF4-FFF2-40B4-BE49-F238E27FC236}">
                <a16:creationId xmlns:a16="http://schemas.microsoft.com/office/drawing/2014/main" id="{3108096E-C592-0245-B1FB-21CF0F322086}"/>
              </a:ext>
            </a:extLst>
          </p:cNvPr>
          <p:cNvSpPr/>
          <p:nvPr/>
        </p:nvSpPr>
        <p:spPr>
          <a:xfrm>
            <a:off x="-142375" y="5404546"/>
            <a:ext cx="6096000" cy="1754326"/>
          </a:xfrm>
          <a:prstGeom prst="rect">
            <a:avLst/>
          </a:prstGeom>
        </p:spPr>
        <p:txBody>
          <a:bodyPr>
            <a:spAutoFit/>
          </a:bodyPr>
          <a:lstStyle/>
          <a:p>
            <a:pPr algn="r"/>
            <a:r>
              <a:rPr lang="en-US" b="0" i="0" dirty="0">
                <a:solidFill>
                  <a:srgbClr val="029DB2"/>
                </a:solidFill>
                <a:effectLst/>
                <a:latin typeface="Patua One"/>
              </a:rPr>
              <a:t>Play Together</a:t>
            </a:r>
          </a:p>
          <a:p>
            <a:pPr algn="r"/>
            <a:r>
              <a:rPr lang="en-US" b="0" i="0" dirty="0">
                <a:solidFill>
                  <a:srgbClr val="545454"/>
                </a:solidFill>
                <a:effectLst/>
                <a:latin typeface="inherit"/>
              </a:rPr>
              <a:t>by: </a:t>
            </a:r>
            <a:r>
              <a:rPr lang="en-US" b="1" i="0" dirty="0" err="1">
                <a:solidFill>
                  <a:srgbClr val="545454"/>
                </a:solidFill>
                <a:effectLst/>
                <a:latin typeface="inherit"/>
              </a:rPr>
              <a:t>Leow</a:t>
            </a:r>
            <a:r>
              <a:rPr lang="en-US" b="1" i="0" dirty="0">
                <a:solidFill>
                  <a:srgbClr val="545454"/>
                </a:solidFill>
                <a:effectLst/>
                <a:latin typeface="inherit"/>
              </a:rPr>
              <a:t> Yong Jun</a:t>
            </a:r>
            <a:endParaRPr lang="en-US" dirty="0">
              <a:solidFill>
                <a:srgbClr val="545454"/>
              </a:solidFill>
              <a:latin typeface="inherit"/>
            </a:endParaRPr>
          </a:p>
          <a:p>
            <a:pPr algn="r"/>
            <a:r>
              <a:rPr lang="en-US" b="0" i="0" dirty="0">
                <a:solidFill>
                  <a:srgbClr val="545454"/>
                </a:solidFill>
                <a:effectLst/>
                <a:latin typeface="inherit"/>
              </a:rPr>
              <a:t>2nd Grade, Bukit Panjang Primary School, Singapore</a:t>
            </a:r>
            <a:br>
              <a:rPr lang="en-US" b="0" i="0" dirty="0">
                <a:solidFill>
                  <a:srgbClr val="545454"/>
                </a:solidFill>
                <a:effectLst/>
                <a:latin typeface="inherit"/>
              </a:rPr>
            </a:br>
            <a:endParaRPr lang="en-US" b="0" i="0" dirty="0">
              <a:solidFill>
                <a:srgbClr val="545454"/>
              </a:solidFill>
              <a:effectLst/>
              <a:latin typeface="inherit"/>
            </a:endParaRPr>
          </a:p>
          <a:p>
            <a:pPr algn="r"/>
            <a:br>
              <a:rPr lang="en-US" dirty="0"/>
            </a:br>
            <a:endParaRPr lang="en-US" dirty="0"/>
          </a:p>
        </p:txBody>
      </p:sp>
    </p:spTree>
    <p:extLst>
      <p:ext uri="{BB962C8B-B14F-4D97-AF65-F5344CB8AC3E}">
        <p14:creationId xmlns:p14="http://schemas.microsoft.com/office/powerpoint/2010/main" val="218135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a:hlinkClick r:id="rId3"/>
            <a:extLst>
              <a:ext uri="{FF2B5EF4-FFF2-40B4-BE49-F238E27FC236}">
                <a16:creationId xmlns:a16="http://schemas.microsoft.com/office/drawing/2014/main" id="{9DA18859-14A4-4046-83EB-8A94B98920FB}"/>
              </a:ext>
            </a:extLst>
          </p:cNvPr>
          <p:cNvPicPr>
            <a:picLocks noGrp="1" noChangeAspect="1"/>
          </p:cNvPicPr>
          <p:nvPr>
            <p:ph idx="1"/>
          </p:nvPr>
        </p:nvPicPr>
        <p:blipFill>
          <a:blip r:embed="rId4"/>
          <a:stretch>
            <a:fillRect/>
          </a:stretch>
        </p:blipFill>
        <p:spPr>
          <a:xfrm>
            <a:off x="4473934" y="1419726"/>
            <a:ext cx="7461391" cy="5185667"/>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8B9DFF41-FB87-EE4F-9ED2-8AC86C06146D}"/>
              </a:ext>
            </a:extLst>
          </p:cNvPr>
          <p:cNvSpPr txBox="1"/>
          <p:nvPr/>
        </p:nvSpPr>
        <p:spPr>
          <a:xfrm>
            <a:off x="256675" y="1551563"/>
            <a:ext cx="4217259" cy="2585323"/>
          </a:xfrm>
          <a:prstGeom prst="rect">
            <a:avLst/>
          </a:prstGeom>
          <a:noFill/>
        </p:spPr>
        <p:txBody>
          <a:bodyPr wrap="square" rtlCol="0">
            <a:spAutoFit/>
          </a:bodyPr>
          <a:lstStyle/>
          <a:p>
            <a:r>
              <a:rPr lang="en-US" sz="2600" dirty="0"/>
              <a:t>Words to think about…</a:t>
            </a:r>
          </a:p>
          <a:p>
            <a:endParaRPr lang="en-US" dirty="0"/>
          </a:p>
          <a:p>
            <a:r>
              <a:rPr lang="en-US" sz="2000" dirty="0"/>
              <a:t>7. How is the artist showing </a:t>
            </a:r>
            <a:r>
              <a:rPr lang="en-US" sz="2000" b="1" dirty="0"/>
              <a:t>Teamwork</a:t>
            </a:r>
            <a:r>
              <a:rPr lang="en-US" sz="2000" dirty="0"/>
              <a:t>?</a:t>
            </a:r>
          </a:p>
          <a:p>
            <a:pPr algn="ctr"/>
            <a:endParaRPr lang="en-US" sz="2000" dirty="0"/>
          </a:p>
          <a:p>
            <a:r>
              <a:rPr lang="en-US" sz="2000" dirty="0"/>
              <a:t>8. How is the artist showing </a:t>
            </a:r>
            <a:r>
              <a:rPr lang="en-US" sz="2000" b="1" dirty="0"/>
              <a:t>Inclusion</a:t>
            </a:r>
            <a:r>
              <a:rPr lang="en-US" sz="2000" dirty="0"/>
              <a:t>?</a:t>
            </a:r>
          </a:p>
          <a:p>
            <a:endParaRPr lang="en-US" dirty="0"/>
          </a:p>
        </p:txBody>
      </p:sp>
      <p:sp>
        <p:nvSpPr>
          <p:cNvPr id="6" name="Rectangle 5">
            <a:extLst>
              <a:ext uri="{FF2B5EF4-FFF2-40B4-BE49-F238E27FC236}">
                <a16:creationId xmlns:a16="http://schemas.microsoft.com/office/drawing/2014/main" id="{3E1CFE2A-10CF-7D48-BB12-B608AE6230BB}"/>
              </a:ext>
            </a:extLst>
          </p:cNvPr>
          <p:cNvSpPr/>
          <p:nvPr/>
        </p:nvSpPr>
        <p:spPr>
          <a:xfrm>
            <a:off x="4473934" y="754991"/>
            <a:ext cx="6096000" cy="646331"/>
          </a:xfrm>
          <a:prstGeom prst="rect">
            <a:avLst/>
          </a:prstGeom>
        </p:spPr>
        <p:txBody>
          <a:bodyPr>
            <a:spAutoFit/>
          </a:bodyPr>
          <a:lstStyle/>
          <a:p>
            <a:r>
              <a:rPr lang="en-US" b="0" i="0" dirty="0" err="1">
                <a:solidFill>
                  <a:srgbClr val="029DB2"/>
                </a:solidFill>
                <a:effectLst/>
                <a:latin typeface="Patua One"/>
              </a:rPr>
              <a:t>Sezer's</a:t>
            </a:r>
            <a:r>
              <a:rPr lang="en-US" b="0" i="0" dirty="0">
                <a:solidFill>
                  <a:srgbClr val="029DB2"/>
                </a:solidFill>
                <a:effectLst/>
                <a:latin typeface="Patua One"/>
              </a:rPr>
              <a:t> Diary</a:t>
            </a:r>
          </a:p>
          <a:p>
            <a:r>
              <a:rPr lang="en-US" b="0" i="0" dirty="0">
                <a:solidFill>
                  <a:srgbClr val="545454"/>
                </a:solidFill>
                <a:effectLst/>
                <a:latin typeface="proxima-nova"/>
              </a:rPr>
              <a:t>by: </a:t>
            </a:r>
            <a:r>
              <a:rPr lang="en-US" b="1" i="0" dirty="0">
                <a:solidFill>
                  <a:srgbClr val="545454"/>
                </a:solidFill>
                <a:effectLst/>
                <a:latin typeface="proxima-nova"/>
              </a:rPr>
              <a:t>Leyla </a:t>
            </a:r>
            <a:r>
              <a:rPr lang="en-US" b="1" i="0" dirty="0" err="1">
                <a:solidFill>
                  <a:srgbClr val="545454"/>
                </a:solidFill>
                <a:effectLst/>
                <a:latin typeface="proxima-nova"/>
              </a:rPr>
              <a:t>Emektar</a:t>
            </a:r>
            <a:r>
              <a:rPr lang="en-US" b="0" i="0" dirty="0">
                <a:solidFill>
                  <a:srgbClr val="545454"/>
                </a:solidFill>
                <a:effectLst/>
                <a:latin typeface="proxima-nova"/>
              </a:rPr>
              <a:t>, </a:t>
            </a:r>
            <a:r>
              <a:rPr lang="en-US" b="0" i="0" dirty="0" err="1">
                <a:solidFill>
                  <a:srgbClr val="545454"/>
                </a:solidFill>
                <a:effectLst/>
                <a:latin typeface="proxima-nova"/>
              </a:rPr>
              <a:t>Erdek</a:t>
            </a:r>
            <a:r>
              <a:rPr lang="en-US" b="0" i="0" dirty="0">
                <a:solidFill>
                  <a:srgbClr val="545454"/>
                </a:solidFill>
                <a:effectLst/>
                <a:latin typeface="proxima-nova"/>
              </a:rPr>
              <a:t>, Turkey</a:t>
            </a:r>
          </a:p>
        </p:txBody>
      </p:sp>
    </p:spTree>
    <p:extLst>
      <p:ext uri="{BB962C8B-B14F-4D97-AF65-F5344CB8AC3E}">
        <p14:creationId xmlns:p14="http://schemas.microsoft.com/office/powerpoint/2010/main" val="1344462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 calcmode="lin" valueType="num">
                                      <p:cBhvr additive="base">
                                        <p:cTn id="1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hlinkClick r:id="rId3"/>
            <a:extLst>
              <a:ext uri="{FF2B5EF4-FFF2-40B4-BE49-F238E27FC236}">
                <a16:creationId xmlns:a16="http://schemas.microsoft.com/office/drawing/2014/main" id="{BEE000F3-FE3B-6B46-B3E3-3143063B24F6}"/>
              </a:ext>
            </a:extLst>
          </p:cNvPr>
          <p:cNvPicPr>
            <a:picLocks noChangeAspect="1"/>
          </p:cNvPicPr>
          <p:nvPr/>
        </p:nvPicPr>
        <p:blipFill>
          <a:blip r:embed="rId4"/>
          <a:stretch>
            <a:fillRect/>
          </a:stretch>
        </p:blipFill>
        <p:spPr>
          <a:xfrm>
            <a:off x="704716" y="2149947"/>
            <a:ext cx="5273840" cy="3665319"/>
          </a:xfrm>
          <a:prstGeom prst="rect">
            <a:avLst/>
          </a:prstGeom>
          <a:ln>
            <a:noFill/>
          </a:ln>
          <a:effectLst>
            <a:outerShdw blurRad="292100" dist="139700" dir="2700000" algn="tl" rotWithShape="0">
              <a:srgbClr val="333333">
                <a:alpha val="65000"/>
              </a:srgbClr>
            </a:outerShdw>
          </a:effectLst>
        </p:spPr>
      </p:pic>
      <p:sp>
        <p:nvSpPr>
          <p:cNvPr id="3" name="Content Placeholder 2">
            <a:extLst>
              <a:ext uri="{FF2B5EF4-FFF2-40B4-BE49-F238E27FC236}">
                <a16:creationId xmlns:a16="http://schemas.microsoft.com/office/drawing/2014/main" id="{50FC7A16-0775-6141-BB9A-2541D6969F49}"/>
              </a:ext>
            </a:extLst>
          </p:cNvPr>
          <p:cNvSpPr>
            <a:spLocks noGrp="1"/>
          </p:cNvSpPr>
          <p:nvPr>
            <p:ph idx="1"/>
          </p:nvPr>
        </p:nvSpPr>
        <p:spPr>
          <a:xfrm>
            <a:off x="704716" y="604848"/>
            <a:ext cx="8281737" cy="1294598"/>
          </a:xfrm>
        </p:spPr>
        <p:txBody>
          <a:bodyPr>
            <a:normAutofit/>
          </a:bodyPr>
          <a:lstStyle/>
          <a:p>
            <a:pPr marL="0" indent="0">
              <a:buNone/>
            </a:pPr>
            <a:r>
              <a:rPr lang="en-US" dirty="0"/>
              <a:t>9. How are </a:t>
            </a:r>
            <a:r>
              <a:rPr lang="en-US" i="1" dirty="0"/>
              <a:t>Play Together </a:t>
            </a:r>
            <a:r>
              <a:rPr lang="en-US" dirty="0"/>
              <a:t>and </a:t>
            </a:r>
            <a:r>
              <a:rPr lang="en-US" i="1" dirty="0" err="1"/>
              <a:t>Sezer’s</a:t>
            </a:r>
            <a:r>
              <a:rPr lang="en-US" i="1" dirty="0"/>
              <a:t> Diary</a:t>
            </a:r>
            <a:r>
              <a:rPr lang="en-US" dirty="0"/>
              <a:t> </a:t>
            </a:r>
            <a:r>
              <a:rPr lang="en-US" b="1" dirty="0"/>
              <a:t>the same</a:t>
            </a:r>
            <a:r>
              <a:rPr lang="en-US" dirty="0"/>
              <a:t>?</a:t>
            </a:r>
          </a:p>
          <a:p>
            <a:endParaRPr lang="en-US" dirty="0"/>
          </a:p>
          <a:p>
            <a:pPr marL="0" indent="0">
              <a:buNone/>
            </a:pPr>
            <a:r>
              <a:rPr lang="en-US" dirty="0"/>
              <a:t>10. How are </a:t>
            </a:r>
            <a:r>
              <a:rPr lang="en-US" i="1" dirty="0"/>
              <a:t>Play Together </a:t>
            </a:r>
            <a:r>
              <a:rPr lang="en-US" dirty="0"/>
              <a:t>and </a:t>
            </a:r>
            <a:r>
              <a:rPr lang="en-US" i="1" dirty="0" err="1"/>
              <a:t>Sezer’s</a:t>
            </a:r>
            <a:r>
              <a:rPr lang="en-US" i="1" dirty="0"/>
              <a:t> Diary </a:t>
            </a:r>
            <a:r>
              <a:rPr lang="en-US" b="1" dirty="0"/>
              <a:t>different</a:t>
            </a:r>
            <a:r>
              <a:rPr lang="en-US" dirty="0"/>
              <a:t>?</a:t>
            </a:r>
          </a:p>
        </p:txBody>
      </p:sp>
      <p:pic>
        <p:nvPicPr>
          <p:cNvPr id="4" name="Content Placeholder 3">
            <a:hlinkClick r:id="rId5"/>
            <a:extLst>
              <a:ext uri="{FF2B5EF4-FFF2-40B4-BE49-F238E27FC236}">
                <a16:creationId xmlns:a16="http://schemas.microsoft.com/office/drawing/2014/main" id="{6F9058EC-B5BF-A54D-9328-BFCF2FFA79D2}"/>
              </a:ext>
            </a:extLst>
          </p:cNvPr>
          <p:cNvPicPr>
            <a:picLocks noChangeAspect="1"/>
          </p:cNvPicPr>
          <p:nvPr/>
        </p:nvPicPr>
        <p:blipFill>
          <a:blip r:embed="rId6"/>
          <a:stretch>
            <a:fillRect/>
          </a:stretch>
        </p:blipFill>
        <p:spPr>
          <a:xfrm>
            <a:off x="6585977" y="2248039"/>
            <a:ext cx="5273840" cy="3665319"/>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1478F86E-42DB-984C-B013-5C4C30C98C6E}"/>
              </a:ext>
            </a:extLst>
          </p:cNvPr>
          <p:cNvSpPr/>
          <p:nvPr/>
        </p:nvSpPr>
        <p:spPr>
          <a:xfrm>
            <a:off x="1393837" y="5843366"/>
            <a:ext cx="4584719" cy="923330"/>
          </a:xfrm>
          <a:prstGeom prst="rect">
            <a:avLst/>
          </a:prstGeom>
        </p:spPr>
        <p:txBody>
          <a:bodyPr wrap="square">
            <a:spAutoFit/>
          </a:bodyPr>
          <a:lstStyle/>
          <a:p>
            <a:pPr algn="r"/>
            <a:r>
              <a:rPr lang="en-US" b="0" i="0" dirty="0">
                <a:solidFill>
                  <a:srgbClr val="029DB2"/>
                </a:solidFill>
                <a:effectLst/>
                <a:latin typeface="Patua One"/>
              </a:rPr>
              <a:t>Play Together</a:t>
            </a:r>
          </a:p>
          <a:p>
            <a:pPr algn="r"/>
            <a:r>
              <a:rPr lang="en-US" b="0" i="0" dirty="0">
                <a:solidFill>
                  <a:srgbClr val="545454"/>
                </a:solidFill>
                <a:effectLst/>
                <a:latin typeface="inherit"/>
              </a:rPr>
              <a:t>by: </a:t>
            </a:r>
            <a:r>
              <a:rPr lang="en-US" b="1" i="0" dirty="0" err="1">
                <a:solidFill>
                  <a:srgbClr val="545454"/>
                </a:solidFill>
                <a:effectLst/>
                <a:latin typeface="inherit"/>
              </a:rPr>
              <a:t>Leow</a:t>
            </a:r>
            <a:r>
              <a:rPr lang="en-US" b="1" i="0" dirty="0">
                <a:solidFill>
                  <a:srgbClr val="545454"/>
                </a:solidFill>
                <a:effectLst/>
                <a:latin typeface="inherit"/>
              </a:rPr>
              <a:t> Yong Jun</a:t>
            </a:r>
            <a:r>
              <a:rPr lang="en-US" b="0" i="0" dirty="0">
                <a:solidFill>
                  <a:srgbClr val="545454"/>
                </a:solidFill>
                <a:effectLst/>
                <a:latin typeface="inherit"/>
              </a:rPr>
              <a:t>, 2nd Grade, Bukit Panjang Primary School, Singapore</a:t>
            </a:r>
            <a:endParaRPr lang="en-US" dirty="0"/>
          </a:p>
        </p:txBody>
      </p:sp>
      <p:sp>
        <p:nvSpPr>
          <p:cNvPr id="7" name="Rectangle 6">
            <a:extLst>
              <a:ext uri="{FF2B5EF4-FFF2-40B4-BE49-F238E27FC236}">
                <a16:creationId xmlns:a16="http://schemas.microsoft.com/office/drawing/2014/main" id="{4E856DDB-FB78-FB48-B128-9022A2F63EC1}"/>
              </a:ext>
            </a:extLst>
          </p:cNvPr>
          <p:cNvSpPr/>
          <p:nvPr/>
        </p:nvSpPr>
        <p:spPr>
          <a:xfrm>
            <a:off x="6585977" y="5913358"/>
            <a:ext cx="6096000" cy="646331"/>
          </a:xfrm>
          <a:prstGeom prst="rect">
            <a:avLst/>
          </a:prstGeom>
        </p:spPr>
        <p:txBody>
          <a:bodyPr>
            <a:spAutoFit/>
          </a:bodyPr>
          <a:lstStyle/>
          <a:p>
            <a:r>
              <a:rPr lang="en-US" b="0" i="0" dirty="0" err="1">
                <a:solidFill>
                  <a:srgbClr val="029DB2"/>
                </a:solidFill>
                <a:effectLst/>
                <a:latin typeface="Patua One"/>
              </a:rPr>
              <a:t>Sezer's</a:t>
            </a:r>
            <a:r>
              <a:rPr lang="en-US" b="0" i="0" dirty="0">
                <a:solidFill>
                  <a:srgbClr val="029DB2"/>
                </a:solidFill>
                <a:effectLst/>
                <a:latin typeface="Patua One"/>
              </a:rPr>
              <a:t> Diary</a:t>
            </a:r>
          </a:p>
          <a:p>
            <a:r>
              <a:rPr lang="en-US" b="0" i="0" dirty="0">
                <a:solidFill>
                  <a:srgbClr val="545454"/>
                </a:solidFill>
                <a:effectLst/>
                <a:latin typeface="proxima-nova"/>
              </a:rPr>
              <a:t>by: </a:t>
            </a:r>
            <a:r>
              <a:rPr lang="en-US" b="1" i="0" dirty="0">
                <a:solidFill>
                  <a:srgbClr val="545454"/>
                </a:solidFill>
                <a:effectLst/>
                <a:latin typeface="proxima-nova"/>
              </a:rPr>
              <a:t>Leyla </a:t>
            </a:r>
            <a:r>
              <a:rPr lang="en-US" b="1" i="0" dirty="0" err="1">
                <a:solidFill>
                  <a:srgbClr val="545454"/>
                </a:solidFill>
                <a:effectLst/>
                <a:latin typeface="proxima-nova"/>
              </a:rPr>
              <a:t>Emektar</a:t>
            </a:r>
            <a:r>
              <a:rPr lang="en-US" b="0" i="0" dirty="0">
                <a:solidFill>
                  <a:srgbClr val="545454"/>
                </a:solidFill>
                <a:effectLst/>
                <a:latin typeface="proxima-nova"/>
              </a:rPr>
              <a:t>, </a:t>
            </a:r>
            <a:r>
              <a:rPr lang="en-US" b="0" i="0" dirty="0" err="1">
                <a:solidFill>
                  <a:srgbClr val="545454"/>
                </a:solidFill>
                <a:effectLst/>
                <a:latin typeface="proxima-nova"/>
              </a:rPr>
              <a:t>Erdek</a:t>
            </a:r>
            <a:r>
              <a:rPr lang="en-US" b="0" i="0" dirty="0">
                <a:solidFill>
                  <a:srgbClr val="545454"/>
                </a:solidFill>
                <a:effectLst/>
                <a:latin typeface="proxima-nova"/>
              </a:rPr>
              <a:t>, Turkey</a:t>
            </a:r>
          </a:p>
        </p:txBody>
      </p:sp>
    </p:spTree>
    <p:extLst>
      <p:ext uri="{BB962C8B-B14F-4D97-AF65-F5344CB8AC3E}">
        <p14:creationId xmlns:p14="http://schemas.microsoft.com/office/powerpoint/2010/main" val="295103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a:hlinkClick r:id="rId3"/>
            <a:extLst>
              <a:ext uri="{FF2B5EF4-FFF2-40B4-BE49-F238E27FC236}">
                <a16:creationId xmlns:a16="http://schemas.microsoft.com/office/drawing/2014/main" id="{89BC6327-4F97-9448-A623-377AEDCB5802}"/>
              </a:ext>
            </a:extLst>
          </p:cNvPr>
          <p:cNvPicPr>
            <a:picLocks noGrp="1" noChangeAspect="1"/>
          </p:cNvPicPr>
          <p:nvPr>
            <p:ph idx="1"/>
          </p:nvPr>
        </p:nvPicPr>
        <p:blipFill>
          <a:blip r:embed="rId4"/>
          <a:stretch>
            <a:fillRect/>
          </a:stretch>
        </p:blipFill>
        <p:spPr>
          <a:xfrm>
            <a:off x="4264192" y="1205554"/>
            <a:ext cx="7711240" cy="4819526"/>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9A920326-AF2B-D943-9FCC-0267535D3B40}"/>
              </a:ext>
            </a:extLst>
          </p:cNvPr>
          <p:cNvSpPr txBox="1"/>
          <p:nvPr/>
        </p:nvSpPr>
        <p:spPr>
          <a:xfrm>
            <a:off x="690701" y="1382286"/>
            <a:ext cx="3573491" cy="4401205"/>
          </a:xfrm>
          <a:prstGeom prst="rect">
            <a:avLst/>
          </a:prstGeom>
          <a:noFill/>
        </p:spPr>
        <p:txBody>
          <a:bodyPr wrap="square" rtlCol="0">
            <a:spAutoFit/>
          </a:bodyPr>
          <a:lstStyle/>
          <a:p>
            <a:r>
              <a:rPr lang="en-US" sz="2000" b="1" dirty="0"/>
              <a:t>Activity:</a:t>
            </a:r>
          </a:p>
          <a:p>
            <a:r>
              <a:rPr lang="en-US" sz="2000" b="1" dirty="0"/>
              <a:t>Inclusion and Teamwork: </a:t>
            </a:r>
          </a:p>
          <a:p>
            <a:endParaRPr lang="en-US" sz="2000" dirty="0"/>
          </a:p>
          <a:p>
            <a:r>
              <a:rPr lang="en-US" sz="2000" dirty="0"/>
              <a:t>*First, watch the video.</a:t>
            </a:r>
          </a:p>
          <a:p>
            <a:endParaRPr lang="en-US" sz="2000" dirty="0"/>
          </a:p>
          <a:p>
            <a:r>
              <a:rPr lang="en-US" sz="2000" dirty="0"/>
              <a:t>*Then, think about how video shows teamwork and inclusion.</a:t>
            </a:r>
          </a:p>
          <a:p>
            <a:endParaRPr lang="en-US" sz="2000" dirty="0"/>
          </a:p>
          <a:p>
            <a:r>
              <a:rPr lang="en-US" sz="2000" dirty="0"/>
              <a:t>*Finally, think of some advice you could give the characters in the video about how to become a better teammate.</a:t>
            </a:r>
          </a:p>
        </p:txBody>
      </p:sp>
    </p:spTree>
    <p:extLst>
      <p:ext uri="{BB962C8B-B14F-4D97-AF65-F5344CB8AC3E}">
        <p14:creationId xmlns:p14="http://schemas.microsoft.com/office/powerpoint/2010/main" val="108899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 calcmode="lin" valueType="num">
                                      <p:cBhvr additive="base">
                                        <p:cTn id="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anim calcmode="lin" valueType="num">
                                      <p:cBhvr additive="base">
                                        <p:cTn id="1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anim calcmode="lin" valueType="num">
                                      <p:cBhvr additive="base">
                                        <p:cTn id="1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{48E42D89-3A4F-B941-B8CD-5533F0BAC9B6}tf10001079</Template>
  <TotalTime>3112</TotalTime>
  <Words>526</Words>
  <Application>Microsoft Office PowerPoint</Application>
  <PresentationFormat>Widescreen</PresentationFormat>
  <Paragraphs>70</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Century Gothic</vt:lpstr>
      <vt:lpstr>inherit</vt:lpstr>
      <vt:lpstr>Patua One</vt:lpstr>
      <vt:lpstr>proxima-nova</vt:lpstr>
      <vt:lpstr>Vapor Trail</vt:lpstr>
      <vt:lpstr>Embracing Our Differences  Play together</vt:lpstr>
      <vt:lpstr>PowerPoint Presentation</vt:lpstr>
      <vt:lpstr>Words to think about:  Teamwork and inclusion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Ben Jewell-Plocher</cp:lastModifiedBy>
  <cp:revision>26</cp:revision>
  <dcterms:created xsi:type="dcterms:W3CDTF">2020-12-11T17:48:51Z</dcterms:created>
  <dcterms:modified xsi:type="dcterms:W3CDTF">2021-01-19T16:10:18Z</dcterms:modified>
</cp:coreProperties>
</file>