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256" r:id="rId2"/>
    <p:sldId id="268" r:id="rId3"/>
    <p:sldId id="261" r:id="rId4"/>
    <p:sldId id="276" r:id="rId5"/>
    <p:sldId id="278" r:id="rId6"/>
    <p:sldId id="277" r:id="rId7"/>
    <p:sldId id="272" r:id="rId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83" d="100"/>
          <a:sy n="83" d="100"/>
        </p:scale>
        <p:origin x="614" y="7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1/6/2021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1/6/2021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1/6/2021</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03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8558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9247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09681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1446346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96324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71591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17984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64997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6113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367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59278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632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8691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7051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1844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7927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9AFE8FB1-0A7A-443E-AAF7-31D4FA1AA312}" type="datetimeFigureOut">
              <a:rPr lang="en-US" smtClean="0"/>
              <a:pPr/>
              <a:t>1/6/2021</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315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kNw8V_Fkw28"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INCLUSION</a:t>
            </a:r>
          </a:p>
        </p:txBody>
      </p:sp>
      <p:sp>
        <p:nvSpPr>
          <p:cNvPr id="3" name="Subtitle 2"/>
          <p:cNvSpPr>
            <a:spLocks noGrp="1"/>
          </p:cNvSpPr>
          <p:nvPr>
            <p:ph type="subTitle" idx="1"/>
          </p:nvPr>
        </p:nvSpPr>
        <p:spPr/>
        <p:txBody>
          <a:bodyPr/>
          <a:lstStyle/>
          <a:p>
            <a:r>
              <a:rPr lang="en-US" dirty="0"/>
              <a:t>Lesson Created by Christine Braun</a:t>
            </a:r>
          </a:p>
        </p:txBody>
      </p:sp>
      <p:pic>
        <p:nvPicPr>
          <p:cNvPr id="5" name="Picture 4">
            <a:extLst>
              <a:ext uri="{FF2B5EF4-FFF2-40B4-BE49-F238E27FC236}">
                <a16:creationId xmlns:a16="http://schemas.microsoft.com/office/drawing/2014/main" id="{5D775D11-D03E-47F2-8520-5B20275C6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16613">
            <a:off x="912812" y="1122176"/>
            <a:ext cx="3137218" cy="256032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a:xfrm>
            <a:off x="684212" y="312738"/>
            <a:ext cx="10394174" cy="1151965"/>
          </a:xfrm>
        </p:spPr>
        <p:txBody>
          <a:bodyPr/>
          <a:lstStyle/>
          <a:p>
            <a:pPr algn="r"/>
            <a:r>
              <a:rPr lang="en-US" dirty="0"/>
              <a:t>Slide 1</a:t>
            </a:r>
          </a:p>
        </p:txBody>
      </p:sp>
      <p:sp>
        <p:nvSpPr>
          <p:cNvPr id="5" name="TextBox 4">
            <a:extLst>
              <a:ext uri="{FF2B5EF4-FFF2-40B4-BE49-F238E27FC236}">
                <a16:creationId xmlns:a16="http://schemas.microsoft.com/office/drawing/2014/main" id="{70A0853C-A18E-40F6-912C-0C45FA750854}"/>
              </a:ext>
            </a:extLst>
          </p:cNvPr>
          <p:cNvSpPr txBox="1"/>
          <p:nvPr/>
        </p:nvSpPr>
        <p:spPr>
          <a:xfrm>
            <a:off x="-110556" y="5175809"/>
            <a:ext cx="10690491" cy="830997"/>
          </a:xfrm>
          <a:prstGeom prst="rect">
            <a:avLst/>
          </a:prstGeom>
          <a:noFill/>
        </p:spPr>
        <p:txBody>
          <a:bodyPr wrap="none" rtlCol="0">
            <a:spAutoFit/>
          </a:bodyPr>
          <a:lstStyle/>
          <a:p>
            <a:r>
              <a:rPr lang="en-US" sz="2400" i="1" dirty="0"/>
              <a:t>"Social equality cannot be achieved if the folks making the decisions all look alike."</a:t>
            </a:r>
          </a:p>
          <a:p>
            <a:r>
              <a:rPr lang="en-US" sz="2400" i="1" dirty="0">
                <a:solidFill>
                  <a:schemeClr val="bg1"/>
                </a:solidFill>
              </a:rPr>
              <a:t>quote by: </a:t>
            </a:r>
            <a:r>
              <a:rPr lang="en-US" sz="2400" b="1" i="1" dirty="0">
                <a:solidFill>
                  <a:schemeClr val="bg1"/>
                </a:solidFill>
              </a:rPr>
              <a:t>Kimberly Boyd</a:t>
            </a:r>
            <a:r>
              <a:rPr lang="en-US" sz="2400" i="1" dirty="0">
                <a:solidFill>
                  <a:schemeClr val="bg1"/>
                </a:solidFill>
              </a:rPr>
              <a:t>, Tyrone, Georgia</a:t>
            </a:r>
          </a:p>
        </p:txBody>
      </p:sp>
      <p:pic>
        <p:nvPicPr>
          <p:cNvPr id="6" name="Picture 5">
            <a:extLst>
              <a:ext uri="{FF2B5EF4-FFF2-40B4-BE49-F238E27FC236}">
                <a16:creationId xmlns:a16="http://schemas.microsoft.com/office/drawing/2014/main" id="{C46EFF65-39F1-4293-A79B-DF06F516A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1" y="76200"/>
            <a:ext cx="7602019" cy="493776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F9F7C9F6-EA90-4094-99C8-C83FBE51C9D9}"/>
              </a:ext>
            </a:extLst>
          </p:cNvPr>
          <p:cNvSpPr txBox="1"/>
          <p:nvPr/>
        </p:nvSpPr>
        <p:spPr>
          <a:xfrm>
            <a:off x="7915597" y="1701241"/>
            <a:ext cx="3780202" cy="2677656"/>
          </a:xfrm>
          <a:prstGeom prst="rect">
            <a:avLst/>
          </a:prstGeom>
          <a:noFill/>
        </p:spPr>
        <p:txBody>
          <a:bodyPr wrap="none" rtlCol="0">
            <a:spAutoFit/>
          </a:bodyPr>
          <a:lstStyle/>
          <a:p>
            <a:r>
              <a:rPr lang="en-US" sz="2800" i="1" dirty="0"/>
              <a:t>Small Struggles</a:t>
            </a:r>
          </a:p>
          <a:p>
            <a:r>
              <a:rPr lang="en-US" sz="2800" dirty="0"/>
              <a:t>Best in Show Student</a:t>
            </a:r>
          </a:p>
          <a:p>
            <a:r>
              <a:rPr lang="en-US" sz="2800" dirty="0"/>
              <a:t>by: </a:t>
            </a:r>
            <a:r>
              <a:rPr lang="en-US" sz="2800" b="1" dirty="0"/>
              <a:t>Emily N.</a:t>
            </a:r>
            <a:r>
              <a:rPr lang="en-US" sz="2800" dirty="0"/>
              <a:t>, 7th Grade, </a:t>
            </a:r>
          </a:p>
          <a:p>
            <a:r>
              <a:rPr lang="en-US" sz="2800" dirty="0"/>
              <a:t>Sarasota Middle School, </a:t>
            </a:r>
          </a:p>
          <a:p>
            <a:r>
              <a:rPr lang="en-US" sz="2800" dirty="0"/>
              <a:t>Sarasota, Florida</a:t>
            </a:r>
            <a:br>
              <a:rPr lang="en-US" sz="2800" dirty="0"/>
            </a:br>
            <a:r>
              <a:rPr lang="en-US" sz="2800" dirty="0"/>
              <a:t>Teacher: Brooks Tracey</a:t>
            </a:r>
          </a:p>
        </p:txBody>
      </p:sp>
    </p:spTree>
    <p:extLst>
      <p:ext uri="{BB962C8B-B14F-4D97-AF65-F5344CB8AC3E}">
        <p14:creationId xmlns:p14="http://schemas.microsoft.com/office/powerpoint/2010/main" val="327463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76200"/>
            <a:ext cx="10394174" cy="1151965"/>
          </a:xfrm>
        </p:spPr>
        <p:txBody>
          <a:bodyPr/>
          <a:lstStyle/>
          <a:p>
            <a:r>
              <a:rPr lang="en-US" dirty="0"/>
              <a:t>Slide 2</a:t>
            </a:r>
          </a:p>
        </p:txBody>
      </p:sp>
      <p:sp>
        <p:nvSpPr>
          <p:cNvPr id="3" name="Rectangle 2">
            <a:extLst>
              <a:ext uri="{FF2B5EF4-FFF2-40B4-BE49-F238E27FC236}">
                <a16:creationId xmlns:a16="http://schemas.microsoft.com/office/drawing/2014/main" id="{5FEDFA9D-FDE3-4B76-83C6-62EE4FDC583F}"/>
              </a:ext>
            </a:extLst>
          </p:cNvPr>
          <p:cNvSpPr/>
          <p:nvPr/>
        </p:nvSpPr>
        <p:spPr>
          <a:xfrm>
            <a:off x="257750" y="1030828"/>
            <a:ext cx="11323061" cy="3688061"/>
          </a:xfrm>
          <a:prstGeom prst="rect">
            <a:avLst/>
          </a:prstGeom>
        </p:spPr>
        <p:txBody>
          <a:bodyPr wrap="square">
            <a:spAutoFit/>
          </a:bodyPr>
          <a:lstStyle/>
          <a:p>
            <a:r>
              <a:rPr lang="en-US" sz="2800" b="1" u="sng" dirty="0"/>
              <a:t>Artist Statement:</a:t>
            </a:r>
          </a:p>
          <a:p>
            <a:pPr>
              <a:lnSpc>
                <a:spcPct val="150000"/>
              </a:lnSpc>
            </a:pPr>
            <a:r>
              <a:rPr lang="en-US" sz="2800" dirty="0">
                <a:latin typeface="Calibri" panose="020F0502020204030204" pitchFamily="34" charset="0"/>
                <a:cs typeface="Calibri" panose="020F0502020204030204" pitchFamily="34" charset="0"/>
              </a:rPr>
              <a:t>“To me, the concept of “embracing our differences” means showing off what’s unique about yourself. My piece depicts a little girl standing in front of an aisle of dolls advertised to look like the person buying them. Through my work, I attempt to highlight the little struggles people of color go through every day.”</a:t>
            </a:r>
            <a:endParaRPr lang="en-US" sz="28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519CD2-E43F-4EBC-BF11-D43A5EA9ED32}"/>
              </a:ext>
            </a:extLst>
          </p:cNvPr>
          <p:cNvSpPr txBox="1"/>
          <p:nvPr/>
        </p:nvSpPr>
        <p:spPr>
          <a:xfrm>
            <a:off x="2284412" y="375261"/>
            <a:ext cx="2339102" cy="646331"/>
          </a:xfrm>
          <a:prstGeom prst="rect">
            <a:avLst/>
          </a:prstGeom>
          <a:noFill/>
        </p:spPr>
        <p:txBody>
          <a:bodyPr wrap="none" rtlCol="0">
            <a:spAutoFit/>
          </a:bodyPr>
          <a:lstStyle/>
          <a:p>
            <a:pPr>
              <a:lnSpc>
                <a:spcPct val="90000"/>
              </a:lnSpc>
            </a:pPr>
            <a:r>
              <a:rPr lang="en-US" sz="4000" dirty="0"/>
              <a:t>INCLUSION</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a:xfrm>
            <a:off x="685623" y="685801"/>
            <a:ext cx="10394174" cy="1151965"/>
          </a:xfrm>
        </p:spPr>
        <p:txBody>
          <a:bodyPr/>
          <a:lstStyle/>
          <a:p>
            <a:r>
              <a:rPr lang="en-US" dirty="0"/>
              <a:t>Slide 3</a:t>
            </a:r>
          </a:p>
        </p:txBody>
      </p:sp>
      <p:sp>
        <p:nvSpPr>
          <p:cNvPr id="3" name="TextBox 2">
            <a:extLst>
              <a:ext uri="{FF2B5EF4-FFF2-40B4-BE49-F238E27FC236}">
                <a16:creationId xmlns:a16="http://schemas.microsoft.com/office/drawing/2014/main" id="{3AD88010-6939-4867-8881-5B2A938DBC3A}"/>
              </a:ext>
            </a:extLst>
          </p:cNvPr>
          <p:cNvSpPr txBox="1"/>
          <p:nvPr/>
        </p:nvSpPr>
        <p:spPr>
          <a:xfrm>
            <a:off x="377036" y="2057400"/>
            <a:ext cx="5467587" cy="3637919"/>
          </a:xfrm>
          <a:prstGeom prst="rect">
            <a:avLst/>
          </a:prstGeom>
          <a:noFill/>
        </p:spPr>
        <p:txBody>
          <a:bodyPr wrap="none" rtlCol="0">
            <a:spAutoFit/>
          </a:bodyPr>
          <a:lstStyle/>
          <a:p>
            <a:pPr>
              <a:lnSpc>
                <a:spcPct val="90000"/>
              </a:lnSpc>
            </a:pPr>
            <a:r>
              <a:rPr lang="en-US" sz="3200" dirty="0"/>
              <a:t>ACTIVITY –</a:t>
            </a:r>
            <a:r>
              <a:rPr lang="en-US" sz="3200" i="1" dirty="0"/>
              <a:t>Hair Love </a:t>
            </a:r>
            <a:r>
              <a:rPr lang="en-US" sz="3200" dirty="0"/>
              <a:t>– </a:t>
            </a:r>
          </a:p>
          <a:p>
            <a:pPr>
              <a:lnSpc>
                <a:spcPct val="90000"/>
              </a:lnSpc>
            </a:pPr>
            <a:r>
              <a:rPr lang="en-US" sz="3200" dirty="0"/>
              <a:t>an Oscar winning animated</a:t>
            </a:r>
          </a:p>
          <a:p>
            <a:pPr>
              <a:lnSpc>
                <a:spcPct val="90000"/>
              </a:lnSpc>
            </a:pPr>
            <a:r>
              <a:rPr lang="en-US" sz="3200" dirty="0"/>
              <a:t>short film by: Matthew A. Cherry</a:t>
            </a:r>
          </a:p>
          <a:p>
            <a:pPr>
              <a:lnSpc>
                <a:spcPct val="90000"/>
              </a:lnSpc>
            </a:pPr>
            <a:endParaRPr lang="en-US" sz="3200" dirty="0"/>
          </a:p>
          <a:p>
            <a:pPr>
              <a:lnSpc>
                <a:spcPct val="90000"/>
              </a:lnSpc>
            </a:pPr>
            <a:endParaRPr lang="en-US" sz="3200" dirty="0"/>
          </a:p>
          <a:p>
            <a:pPr>
              <a:lnSpc>
                <a:spcPct val="90000"/>
              </a:lnSpc>
            </a:pPr>
            <a:r>
              <a:rPr lang="en-US" sz="3200" dirty="0"/>
              <a:t> </a:t>
            </a:r>
          </a:p>
          <a:p>
            <a:pPr>
              <a:lnSpc>
                <a:spcPct val="90000"/>
              </a:lnSpc>
            </a:pPr>
            <a:endParaRPr lang="en-US" sz="3200" dirty="0"/>
          </a:p>
          <a:p>
            <a:pPr>
              <a:lnSpc>
                <a:spcPct val="90000"/>
              </a:lnSpc>
            </a:pPr>
            <a:endParaRPr lang="en-US" sz="3200" dirty="0"/>
          </a:p>
        </p:txBody>
      </p:sp>
      <p:pic>
        <p:nvPicPr>
          <p:cNvPr id="5" name="Picture 4" descr="Graphical user interface, website&#10;&#10;Description automatically generated">
            <a:hlinkClick r:id="rId2"/>
            <a:extLst>
              <a:ext uri="{FF2B5EF4-FFF2-40B4-BE49-F238E27FC236}">
                <a16:creationId xmlns:a16="http://schemas.microsoft.com/office/drawing/2014/main" id="{B49E34D9-78ED-4175-914F-7FD0B15E9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12" y="1634454"/>
            <a:ext cx="4572000" cy="3429000"/>
          </a:xfrm>
          <a:prstGeom prst="rect">
            <a:avLst/>
          </a:prstGeom>
        </p:spPr>
      </p:pic>
    </p:spTree>
    <p:extLst>
      <p:ext uri="{BB962C8B-B14F-4D97-AF65-F5344CB8AC3E}">
        <p14:creationId xmlns:p14="http://schemas.microsoft.com/office/powerpoint/2010/main" val="14847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10394174" cy="1151965"/>
          </a:xfrm>
        </p:spPr>
        <p:txBody>
          <a:bodyPr/>
          <a:lstStyle/>
          <a:p>
            <a:r>
              <a:rPr lang="en-US" dirty="0"/>
              <a:t>Slide 4</a:t>
            </a:r>
          </a:p>
        </p:txBody>
      </p:sp>
      <p:sp>
        <p:nvSpPr>
          <p:cNvPr id="3" name="Rectangle 2">
            <a:extLst>
              <a:ext uri="{FF2B5EF4-FFF2-40B4-BE49-F238E27FC236}">
                <a16:creationId xmlns:a16="http://schemas.microsoft.com/office/drawing/2014/main" id="{5FEDFA9D-FDE3-4B76-83C6-62EE4FDC583F}"/>
              </a:ext>
            </a:extLst>
          </p:cNvPr>
          <p:cNvSpPr/>
          <p:nvPr/>
        </p:nvSpPr>
        <p:spPr>
          <a:xfrm>
            <a:off x="150812" y="990600"/>
            <a:ext cx="11417733" cy="5155257"/>
          </a:xfrm>
          <a:prstGeom prst="rect">
            <a:avLst/>
          </a:prstGeom>
        </p:spPr>
        <p:txBody>
          <a:bodyPr wrap="square">
            <a:spAutoFit/>
          </a:bodyPr>
          <a:lstStyle/>
          <a:p>
            <a:r>
              <a:rPr lang="en-US" sz="2800" b="1" u="sng" dirty="0"/>
              <a:t>Artist Statement: </a:t>
            </a:r>
          </a:p>
          <a:p>
            <a:pPr>
              <a:lnSpc>
                <a:spcPct val="150000"/>
              </a:lnSpc>
            </a:pPr>
            <a:r>
              <a:rPr lang="en-US" sz="2600" dirty="0">
                <a:latin typeface="Calibri" panose="020F0502020204030204" pitchFamily="34" charset="0"/>
                <a:cs typeface="Calibri" panose="020F0502020204030204" pitchFamily="34" charset="0"/>
              </a:rPr>
              <a:t>“In this work, Lady Liberty is a Black woman who stands before the millions of Black lives that have been lost to slavery and injustice in this country. She is lighting the way and leading us forward. The piece also reflects the recent official acknowledgement that the original Statue of Liberty was made to honor the emancipation of the slaves. In fact, the original statue was supposed to be holding chains in her left hand. These chains were instead placed at her feet. This piece honors that history.”</a:t>
            </a:r>
            <a:endParaRPr lang="en-US" sz="2600" b="1" u="sng" dirty="0">
              <a:latin typeface="Calibri" panose="020F0502020204030204" pitchFamily="34" charset="0"/>
              <a:cs typeface="Calibri" panose="020F0502020204030204" pitchFamily="34" charset="0"/>
            </a:endParaRPr>
          </a:p>
          <a:p>
            <a:endParaRPr lang="en-US" sz="2800" b="1" u="sng" dirty="0"/>
          </a:p>
        </p:txBody>
      </p:sp>
      <p:sp>
        <p:nvSpPr>
          <p:cNvPr id="4" name="TextBox 3">
            <a:extLst>
              <a:ext uri="{FF2B5EF4-FFF2-40B4-BE49-F238E27FC236}">
                <a16:creationId xmlns:a16="http://schemas.microsoft.com/office/drawing/2014/main" id="{97519CD2-E43F-4EBC-BF11-D43A5EA9ED32}"/>
              </a:ext>
            </a:extLst>
          </p:cNvPr>
          <p:cNvSpPr txBox="1"/>
          <p:nvPr/>
        </p:nvSpPr>
        <p:spPr>
          <a:xfrm>
            <a:off x="2132012" y="502820"/>
            <a:ext cx="2339102" cy="646331"/>
          </a:xfrm>
          <a:prstGeom prst="rect">
            <a:avLst/>
          </a:prstGeom>
          <a:noFill/>
        </p:spPr>
        <p:txBody>
          <a:bodyPr wrap="none" rtlCol="0">
            <a:spAutoFit/>
          </a:bodyPr>
          <a:lstStyle/>
          <a:p>
            <a:pPr>
              <a:lnSpc>
                <a:spcPct val="90000"/>
              </a:lnSpc>
            </a:pPr>
            <a:r>
              <a:rPr lang="en-US" sz="4000" dirty="0"/>
              <a:t>INCLUSION</a:t>
            </a:r>
          </a:p>
        </p:txBody>
      </p:sp>
    </p:spTree>
    <p:extLst>
      <p:ext uri="{BB962C8B-B14F-4D97-AF65-F5344CB8AC3E}">
        <p14:creationId xmlns:p14="http://schemas.microsoft.com/office/powerpoint/2010/main" val="9410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a:xfrm>
            <a:off x="379412" y="685801"/>
            <a:ext cx="10394174" cy="1151965"/>
          </a:xfrm>
        </p:spPr>
        <p:txBody>
          <a:bodyPr/>
          <a:lstStyle/>
          <a:p>
            <a:r>
              <a:rPr lang="en-US" dirty="0"/>
              <a:t>Slide 5</a:t>
            </a:r>
          </a:p>
        </p:txBody>
      </p:sp>
      <p:sp>
        <p:nvSpPr>
          <p:cNvPr id="3" name="Rectangle 2">
            <a:extLst>
              <a:ext uri="{FF2B5EF4-FFF2-40B4-BE49-F238E27FC236}">
                <a16:creationId xmlns:a16="http://schemas.microsoft.com/office/drawing/2014/main" id="{94B55F4C-B292-417E-B37D-BA8A44D407C1}"/>
              </a:ext>
            </a:extLst>
          </p:cNvPr>
          <p:cNvSpPr/>
          <p:nvPr/>
        </p:nvSpPr>
        <p:spPr>
          <a:xfrm>
            <a:off x="303212" y="1837766"/>
            <a:ext cx="2819400" cy="2677656"/>
          </a:xfrm>
          <a:prstGeom prst="rect">
            <a:avLst/>
          </a:prstGeom>
        </p:spPr>
        <p:txBody>
          <a:bodyPr wrap="square">
            <a:spAutoFit/>
          </a:bodyPr>
          <a:lstStyle/>
          <a:p>
            <a:r>
              <a:rPr lang="en-US" sz="2400" i="1" dirty="0"/>
              <a:t>Liberty Enlightening the World</a:t>
            </a:r>
          </a:p>
          <a:p>
            <a:br>
              <a:rPr lang="en-US" sz="2400" dirty="0"/>
            </a:br>
            <a:r>
              <a:rPr lang="en-US" sz="2400" dirty="0"/>
              <a:t>Best in Show Adult</a:t>
            </a:r>
          </a:p>
          <a:p>
            <a:br>
              <a:rPr lang="en-US" sz="2400" dirty="0"/>
            </a:br>
            <a:r>
              <a:rPr lang="en-US" sz="2400" dirty="0"/>
              <a:t>by: </a:t>
            </a:r>
            <a:r>
              <a:rPr lang="en-US" sz="2400" b="1" dirty="0"/>
              <a:t>Arya </a:t>
            </a:r>
            <a:r>
              <a:rPr lang="en-US" sz="2400" b="1" dirty="0" err="1"/>
              <a:t>Badiyan</a:t>
            </a:r>
            <a:r>
              <a:rPr lang="en-US" sz="2400" dirty="0"/>
              <a:t>, Lake Oswego, Oregon</a:t>
            </a:r>
            <a:endParaRPr lang="en-US" sz="2400" b="1" i="1" dirty="0">
              <a:effectLst/>
              <a:latin typeface="proxima-nova"/>
            </a:endParaRPr>
          </a:p>
        </p:txBody>
      </p:sp>
      <p:sp>
        <p:nvSpPr>
          <p:cNvPr id="10" name="Rectangle 9">
            <a:extLst>
              <a:ext uri="{FF2B5EF4-FFF2-40B4-BE49-F238E27FC236}">
                <a16:creationId xmlns:a16="http://schemas.microsoft.com/office/drawing/2014/main" id="{56D14A11-5E2B-4859-A7E1-E9B6A08607AE}"/>
              </a:ext>
            </a:extLst>
          </p:cNvPr>
          <p:cNvSpPr/>
          <p:nvPr/>
        </p:nvSpPr>
        <p:spPr>
          <a:xfrm>
            <a:off x="3199247" y="5169765"/>
            <a:ext cx="8150225" cy="1446550"/>
          </a:xfrm>
          <a:prstGeom prst="rect">
            <a:avLst/>
          </a:prstGeom>
        </p:spPr>
        <p:txBody>
          <a:bodyPr wrap="square">
            <a:spAutoFit/>
          </a:bodyPr>
          <a:lstStyle/>
          <a:p>
            <a:pPr algn="r"/>
            <a:r>
              <a:rPr lang="en-US" sz="3200" i="1" dirty="0"/>
              <a:t>Don't wait for better leaders, become one."</a:t>
            </a:r>
          </a:p>
          <a:p>
            <a:pPr algn="r"/>
            <a:r>
              <a:rPr lang="en-US" sz="3200" i="1" dirty="0">
                <a:solidFill>
                  <a:schemeClr val="bg1"/>
                </a:solidFill>
              </a:rPr>
              <a:t>quote by: </a:t>
            </a:r>
            <a:r>
              <a:rPr lang="en-US" sz="3200" b="1" i="1" dirty="0">
                <a:solidFill>
                  <a:schemeClr val="bg1"/>
                </a:solidFill>
              </a:rPr>
              <a:t>Seth </a:t>
            </a:r>
            <a:r>
              <a:rPr lang="en-US" sz="3200" b="1" i="1" dirty="0" err="1">
                <a:solidFill>
                  <a:schemeClr val="bg1"/>
                </a:solidFill>
              </a:rPr>
              <a:t>Morano</a:t>
            </a:r>
            <a:r>
              <a:rPr lang="en-US" sz="3200" i="1" dirty="0">
                <a:solidFill>
                  <a:schemeClr val="bg1"/>
                </a:solidFill>
              </a:rPr>
              <a:t>, Sarasota, Florida</a:t>
            </a:r>
          </a:p>
          <a:p>
            <a:pPr algn="r"/>
            <a:endParaRPr lang="en-US" sz="2400" b="1" dirty="0">
              <a:solidFill>
                <a:schemeClr val="bg1"/>
              </a:solidFill>
              <a:effectLst/>
              <a:latin typeface="+mj-lt"/>
            </a:endParaRPr>
          </a:p>
        </p:txBody>
      </p:sp>
      <p:pic>
        <p:nvPicPr>
          <p:cNvPr id="5" name="Picture 4" descr="A picture containing person&#10;&#10;Description automatically generated">
            <a:extLst>
              <a:ext uri="{FF2B5EF4-FFF2-40B4-BE49-F238E27FC236}">
                <a16:creationId xmlns:a16="http://schemas.microsoft.com/office/drawing/2014/main" id="{72E81D52-49DD-4532-9FAA-9DA5CD25D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140565"/>
            <a:ext cx="723626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738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30" name="Group 29">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0" y="0"/>
            <a:ext cx="12002223" cy="6644081"/>
            <a:chOff x="-25397" y="0"/>
            <a:chExt cx="12005350" cy="6644081"/>
          </a:xfrm>
        </p:grpSpPr>
        <p:sp useBgFill="1">
          <p:nvSpPr>
            <p:cNvPr id="31" name="Rectangle 30">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2"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a:xfrm>
            <a:off x="7933197" y="114662"/>
            <a:ext cx="3072068" cy="1151965"/>
          </a:xfrm>
        </p:spPr>
        <p:txBody>
          <a:bodyPr vert="horz" lIns="91440" tIns="45720" rIns="91440" bIns="45720" rtlCol="0" anchor="ctr">
            <a:normAutofit/>
          </a:bodyPr>
          <a:lstStyle/>
          <a:p>
            <a:pPr defTabSz="914400"/>
            <a:r>
              <a:rPr lang="en-US" sz="4400" dirty="0"/>
              <a:t>Slide 6</a:t>
            </a:r>
          </a:p>
        </p:txBody>
      </p:sp>
      <p:sp>
        <p:nvSpPr>
          <p:cNvPr id="35" name="Rectangle 34">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109" y="457200"/>
            <a:ext cx="7044097"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1EA6A2-E8BD-40D4-AF3E-90B522040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91" y="689358"/>
            <a:ext cx="5633428" cy="4219634"/>
          </a:xfrm>
          <a:prstGeom prst="rect">
            <a:avLst/>
          </a:prstGeom>
        </p:spPr>
      </p:pic>
      <p:sp>
        <p:nvSpPr>
          <p:cNvPr id="7" name="TextBox 6">
            <a:extLst>
              <a:ext uri="{FF2B5EF4-FFF2-40B4-BE49-F238E27FC236}">
                <a16:creationId xmlns:a16="http://schemas.microsoft.com/office/drawing/2014/main" id="{8A1B5D8C-8DB1-4167-B207-1624A8234522}"/>
              </a:ext>
            </a:extLst>
          </p:cNvPr>
          <p:cNvSpPr txBox="1"/>
          <p:nvPr/>
        </p:nvSpPr>
        <p:spPr>
          <a:xfrm>
            <a:off x="7929976" y="1066800"/>
            <a:ext cx="3422236" cy="4076538"/>
          </a:xfrm>
          <a:prstGeom prst="rect">
            <a:avLst/>
          </a:prstGeom>
        </p:spPr>
        <p:txBody>
          <a:bodyPr vert="horz" lIns="91440" tIns="45720" rIns="91440" bIns="45720" rtlCol="0" anchor="t">
            <a:normAutofit fontScale="92500"/>
          </a:bodyPr>
          <a:lstStyle/>
          <a:p>
            <a:pPr indent="-228600" defTabSz="914400">
              <a:lnSpc>
                <a:spcPct val="120000"/>
              </a:lnSpc>
              <a:spcAft>
                <a:spcPts val="600"/>
              </a:spcAft>
              <a:buClr>
                <a:schemeClr val="accent1"/>
              </a:buClr>
              <a:buSzPct val="160000"/>
              <a:buFont typeface="Arial" panose="020B0604020202020204" pitchFamily="34" charset="0"/>
              <a:buChar char="•"/>
            </a:pPr>
            <a:r>
              <a:rPr lang="en-US" cap="all" dirty="0"/>
              <a:t>What differences do you see when you compare the YOUNGER PERSON’S art to the adult's art? </a:t>
            </a:r>
            <a:br>
              <a:rPr lang="en-US" cap="all" dirty="0"/>
            </a:br>
            <a:r>
              <a:rPr lang="en-US" cap="all" dirty="0"/>
              <a:t> </a:t>
            </a:r>
          </a:p>
          <a:p>
            <a:pPr indent="-228600" defTabSz="914400">
              <a:lnSpc>
                <a:spcPct val="120000"/>
              </a:lnSpc>
              <a:spcAft>
                <a:spcPts val="600"/>
              </a:spcAft>
              <a:buClr>
                <a:schemeClr val="accent1"/>
              </a:buClr>
              <a:buSzPct val="160000"/>
              <a:buFont typeface="Arial" panose="020B0604020202020204" pitchFamily="34" charset="0"/>
              <a:buChar char="•"/>
            </a:pPr>
            <a:r>
              <a:rPr lang="en-US" cap="all" dirty="0"/>
              <a:t>Do you see strength in one ?</a:t>
            </a:r>
            <a:br>
              <a:rPr lang="en-US" cap="all" dirty="0"/>
            </a:br>
            <a:endParaRPr lang="en-US" cap="all" dirty="0"/>
          </a:p>
          <a:p>
            <a:pPr indent="-228600" defTabSz="914400">
              <a:lnSpc>
                <a:spcPct val="120000"/>
              </a:lnSpc>
              <a:spcAft>
                <a:spcPts val="600"/>
              </a:spcAft>
              <a:buClr>
                <a:schemeClr val="accent1"/>
              </a:buClr>
              <a:buSzPct val="160000"/>
              <a:buFont typeface="Arial" panose="020B0604020202020204" pitchFamily="34" charset="0"/>
              <a:buChar char="•"/>
            </a:pPr>
            <a:r>
              <a:rPr lang="en-US" cap="all" dirty="0"/>
              <a:t>Do you see frustration in another?  Or POSSIBLY both IN EACH? </a:t>
            </a:r>
            <a:br>
              <a:rPr lang="en-US" cap="all" dirty="0"/>
            </a:br>
            <a:endParaRPr lang="en-US" cap="all" dirty="0"/>
          </a:p>
          <a:p>
            <a:pPr indent="-228600" defTabSz="914400">
              <a:lnSpc>
                <a:spcPct val="120000"/>
              </a:lnSpc>
              <a:spcAft>
                <a:spcPts val="600"/>
              </a:spcAft>
              <a:buClr>
                <a:schemeClr val="accent1"/>
              </a:buClr>
              <a:buSzPct val="160000"/>
              <a:buFont typeface="Arial" panose="020B0604020202020204" pitchFamily="34" charset="0"/>
              <a:buChar char="•"/>
            </a:pPr>
            <a:r>
              <a:rPr lang="en-US" cap="all" dirty="0"/>
              <a:t>DOES AGE HAVE ANY CONNECTION TO THE ART OR HOW IT IS EXPRESSED?</a:t>
            </a:r>
          </a:p>
        </p:txBody>
      </p:sp>
    </p:spTree>
    <p:extLst>
      <p:ext uri="{BB962C8B-B14F-4D97-AF65-F5344CB8AC3E}">
        <p14:creationId xmlns:p14="http://schemas.microsoft.com/office/powerpoint/2010/main" val="156009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350</Words>
  <Application>Microsoft Office PowerPoint</Application>
  <PresentationFormat>Custom</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Corbel</vt:lpstr>
      <vt:lpstr>Impact</vt:lpstr>
      <vt:lpstr>proxima-nova</vt:lpstr>
      <vt:lpstr>Main Event</vt:lpstr>
      <vt:lpstr>INCLUSION</vt:lpstr>
      <vt:lpstr>Slide 1</vt:lpstr>
      <vt:lpstr>Slide 2</vt:lpstr>
      <vt:lpstr>Slide 3</vt:lpstr>
      <vt:lpstr>Slide 4</vt:lpstr>
      <vt:lpstr>Slide 5</vt:lpstr>
      <vt:lpstr>Slide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dc:title>
  <dc:creator>Braun Christine</dc:creator>
  <cp:lastModifiedBy>Ben Jewell-Plocher</cp:lastModifiedBy>
  <cp:revision>8</cp:revision>
  <dcterms:created xsi:type="dcterms:W3CDTF">2021-01-01T22:57:31Z</dcterms:created>
  <dcterms:modified xsi:type="dcterms:W3CDTF">2021-01-06T21:23:31Z</dcterms:modified>
</cp:coreProperties>
</file>