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21"/>
  </p:notesMasterIdLst>
  <p:sldIdLst>
    <p:sldId id="256" r:id="rId2"/>
    <p:sldId id="259" r:id="rId3"/>
    <p:sldId id="260" r:id="rId4"/>
    <p:sldId id="264" r:id="rId5"/>
    <p:sldId id="265" r:id="rId6"/>
    <p:sldId id="261" r:id="rId7"/>
    <p:sldId id="274" r:id="rId8"/>
    <p:sldId id="262" r:id="rId9"/>
    <p:sldId id="263" r:id="rId10"/>
    <p:sldId id="269" r:id="rId11"/>
    <p:sldId id="268" r:id="rId12"/>
    <p:sldId id="267" r:id="rId13"/>
    <p:sldId id="266" r:id="rId14"/>
    <p:sldId id="270" r:id="rId15"/>
    <p:sldId id="275" r:id="rId16"/>
    <p:sldId id="271" r:id="rId17"/>
    <p:sldId id="272" r:id="rId18"/>
    <p:sldId id="273" r:id="rId19"/>
    <p:sldId id="27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5826"/>
    <a:srgbClr val="F257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19"/>
    <p:restoredTop sz="93557" autoAdjust="0"/>
  </p:normalViewPr>
  <p:slideViewPr>
    <p:cSldViewPr snapToGrid="0" snapToObjects="1">
      <p:cViewPr varScale="1">
        <p:scale>
          <a:sx n="75" d="100"/>
          <a:sy n="75" d="100"/>
        </p:scale>
        <p:origin x="37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1014A5-BEA9-064B-8437-737288D3FD0F}" type="datetimeFigureOut">
              <a:rPr lang="en-US" smtClean="0"/>
              <a:t>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AA4BAD-54A8-0147-A1BA-9273AEF5E408}" type="slidenum">
              <a:rPr lang="en-US" smtClean="0"/>
              <a:t>‹#›</a:t>
            </a:fld>
            <a:endParaRPr lang="en-US"/>
          </a:p>
        </p:txBody>
      </p:sp>
    </p:spTree>
    <p:extLst>
      <p:ext uri="{BB962C8B-B14F-4D97-AF65-F5344CB8AC3E}">
        <p14:creationId xmlns:p14="http://schemas.microsoft.com/office/powerpoint/2010/main" val="178250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EAA4BAD-54A8-0147-A1BA-9273AEF5E408}" type="slidenum">
              <a:rPr lang="en-US" smtClean="0"/>
              <a:t>1</a:t>
            </a:fld>
            <a:endParaRPr lang="en-US"/>
          </a:p>
        </p:txBody>
      </p:sp>
    </p:spTree>
    <p:extLst>
      <p:ext uri="{BB962C8B-B14F-4D97-AF65-F5344CB8AC3E}">
        <p14:creationId xmlns:p14="http://schemas.microsoft.com/office/powerpoint/2010/main" val="3305866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4396F-D26F-4E39-822C-B3F4FA394D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13A395-F1D0-4AC2-B383-32C388B19E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7D01131-95E3-4A3B-8C0E-0562A1D2B76E}"/>
              </a:ext>
            </a:extLst>
          </p:cNvPr>
          <p:cNvSpPr>
            <a:spLocks noGrp="1"/>
          </p:cNvSpPr>
          <p:nvPr>
            <p:ph type="dt" sz="half" idx="10"/>
          </p:nvPr>
        </p:nvSpPr>
        <p:spPr/>
        <p:txBody>
          <a:bodyPr/>
          <a:lstStyle/>
          <a:p>
            <a:fld id="{301C92A6-1F9D-594D-8919-A69E866C0D5A}" type="datetimeFigureOut">
              <a:rPr lang="en-US" smtClean="0"/>
              <a:t>1/5/2022</a:t>
            </a:fld>
            <a:endParaRPr lang="en-US"/>
          </a:p>
        </p:txBody>
      </p:sp>
      <p:sp>
        <p:nvSpPr>
          <p:cNvPr id="5" name="Footer Placeholder 4">
            <a:extLst>
              <a:ext uri="{FF2B5EF4-FFF2-40B4-BE49-F238E27FC236}">
                <a16:creationId xmlns:a16="http://schemas.microsoft.com/office/drawing/2014/main" id="{84DD7063-C95D-4F9A-8C20-0896E945E3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5B3AEB-5DF4-4608-96E8-1004B01C2A03}"/>
              </a:ext>
            </a:extLst>
          </p:cNvPr>
          <p:cNvSpPr>
            <a:spLocks noGrp="1"/>
          </p:cNvSpPr>
          <p:nvPr>
            <p:ph type="sldNum" sz="quarter" idx="12"/>
          </p:nvPr>
        </p:nvSpPr>
        <p:spPr/>
        <p:txBody>
          <a:bodyPr/>
          <a:lstStyle/>
          <a:p>
            <a:fld id="{DBB70843-8890-BF4E-B260-F619B060E5E5}" type="slidenum">
              <a:rPr lang="en-US" smtClean="0"/>
              <a:t>‹#›</a:t>
            </a:fld>
            <a:endParaRPr lang="en-US"/>
          </a:p>
        </p:txBody>
      </p:sp>
    </p:spTree>
    <p:extLst>
      <p:ext uri="{BB962C8B-B14F-4D97-AF65-F5344CB8AC3E}">
        <p14:creationId xmlns:p14="http://schemas.microsoft.com/office/powerpoint/2010/main" val="2398870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393A7-8E4E-4AA5-A4D9-75EDA49C7FA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3B53349-21A3-47A7-9656-FC4681A069E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6BCA0D-5386-4637-A67C-43638EB98BA0}"/>
              </a:ext>
            </a:extLst>
          </p:cNvPr>
          <p:cNvSpPr>
            <a:spLocks noGrp="1"/>
          </p:cNvSpPr>
          <p:nvPr>
            <p:ph type="dt" sz="half" idx="10"/>
          </p:nvPr>
        </p:nvSpPr>
        <p:spPr/>
        <p:txBody>
          <a:bodyPr/>
          <a:lstStyle/>
          <a:p>
            <a:fld id="{301C92A6-1F9D-594D-8919-A69E866C0D5A}" type="datetimeFigureOut">
              <a:rPr lang="en-US" smtClean="0"/>
              <a:t>1/5/2022</a:t>
            </a:fld>
            <a:endParaRPr lang="en-US"/>
          </a:p>
        </p:txBody>
      </p:sp>
      <p:sp>
        <p:nvSpPr>
          <p:cNvPr id="5" name="Footer Placeholder 4">
            <a:extLst>
              <a:ext uri="{FF2B5EF4-FFF2-40B4-BE49-F238E27FC236}">
                <a16:creationId xmlns:a16="http://schemas.microsoft.com/office/drawing/2014/main" id="{F083A937-1934-4AC5-94B0-D0A8DD8E54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D79209-0C11-4637-B479-DB323B180303}"/>
              </a:ext>
            </a:extLst>
          </p:cNvPr>
          <p:cNvSpPr>
            <a:spLocks noGrp="1"/>
          </p:cNvSpPr>
          <p:nvPr>
            <p:ph type="sldNum" sz="quarter" idx="12"/>
          </p:nvPr>
        </p:nvSpPr>
        <p:spPr/>
        <p:txBody>
          <a:bodyPr/>
          <a:lstStyle/>
          <a:p>
            <a:fld id="{DBB70843-8890-BF4E-B260-F619B060E5E5}" type="slidenum">
              <a:rPr lang="en-US" smtClean="0"/>
              <a:t>‹#›</a:t>
            </a:fld>
            <a:endParaRPr lang="en-US"/>
          </a:p>
        </p:txBody>
      </p:sp>
    </p:spTree>
    <p:extLst>
      <p:ext uri="{BB962C8B-B14F-4D97-AF65-F5344CB8AC3E}">
        <p14:creationId xmlns:p14="http://schemas.microsoft.com/office/powerpoint/2010/main" val="3099250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7E4B42-8E8D-428E-8DE5-F94DCFF2DF9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11AA7E-D6E9-41E3-AAEC-4746B961FA2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C4AFF8-4ECB-4DDB-BE19-BF970CD9B727}"/>
              </a:ext>
            </a:extLst>
          </p:cNvPr>
          <p:cNvSpPr>
            <a:spLocks noGrp="1"/>
          </p:cNvSpPr>
          <p:nvPr>
            <p:ph type="dt" sz="half" idx="10"/>
          </p:nvPr>
        </p:nvSpPr>
        <p:spPr/>
        <p:txBody>
          <a:bodyPr/>
          <a:lstStyle/>
          <a:p>
            <a:fld id="{301C92A6-1F9D-594D-8919-A69E866C0D5A}" type="datetimeFigureOut">
              <a:rPr lang="en-US" smtClean="0"/>
              <a:t>1/5/2022</a:t>
            </a:fld>
            <a:endParaRPr lang="en-US"/>
          </a:p>
        </p:txBody>
      </p:sp>
      <p:sp>
        <p:nvSpPr>
          <p:cNvPr id="5" name="Footer Placeholder 4">
            <a:extLst>
              <a:ext uri="{FF2B5EF4-FFF2-40B4-BE49-F238E27FC236}">
                <a16:creationId xmlns:a16="http://schemas.microsoft.com/office/drawing/2014/main" id="{C6B0A365-40C2-474D-AE98-A54004C85F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257B96-54C6-4DAB-BA90-E3F79FD26618}"/>
              </a:ext>
            </a:extLst>
          </p:cNvPr>
          <p:cNvSpPr>
            <a:spLocks noGrp="1"/>
          </p:cNvSpPr>
          <p:nvPr>
            <p:ph type="sldNum" sz="quarter" idx="12"/>
          </p:nvPr>
        </p:nvSpPr>
        <p:spPr/>
        <p:txBody>
          <a:bodyPr/>
          <a:lstStyle/>
          <a:p>
            <a:fld id="{DBB70843-8890-BF4E-B260-F619B060E5E5}" type="slidenum">
              <a:rPr lang="en-US" smtClean="0"/>
              <a:t>‹#›</a:t>
            </a:fld>
            <a:endParaRPr lang="en-US"/>
          </a:p>
        </p:txBody>
      </p:sp>
    </p:spTree>
    <p:extLst>
      <p:ext uri="{BB962C8B-B14F-4D97-AF65-F5344CB8AC3E}">
        <p14:creationId xmlns:p14="http://schemas.microsoft.com/office/powerpoint/2010/main" val="1466132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2FEC4-6FF9-4AAE-B8CF-3DEB6E7195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79AA74-06C4-44DB-B09A-FF26C3D82F2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212285-903E-4F09-9461-D7397CA46C31}"/>
              </a:ext>
            </a:extLst>
          </p:cNvPr>
          <p:cNvSpPr>
            <a:spLocks noGrp="1"/>
          </p:cNvSpPr>
          <p:nvPr>
            <p:ph type="dt" sz="half" idx="10"/>
          </p:nvPr>
        </p:nvSpPr>
        <p:spPr/>
        <p:txBody>
          <a:bodyPr/>
          <a:lstStyle/>
          <a:p>
            <a:fld id="{301C92A6-1F9D-594D-8919-A69E866C0D5A}" type="datetimeFigureOut">
              <a:rPr lang="en-US" smtClean="0"/>
              <a:t>1/5/2022</a:t>
            </a:fld>
            <a:endParaRPr lang="en-US"/>
          </a:p>
        </p:txBody>
      </p:sp>
      <p:sp>
        <p:nvSpPr>
          <p:cNvPr id="5" name="Footer Placeholder 4">
            <a:extLst>
              <a:ext uri="{FF2B5EF4-FFF2-40B4-BE49-F238E27FC236}">
                <a16:creationId xmlns:a16="http://schemas.microsoft.com/office/drawing/2014/main" id="{333A2740-10B1-44A6-8E97-C086A2BE60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C5B4F6-579A-4DFB-AAB1-6076C73E718F}"/>
              </a:ext>
            </a:extLst>
          </p:cNvPr>
          <p:cNvSpPr>
            <a:spLocks noGrp="1"/>
          </p:cNvSpPr>
          <p:nvPr>
            <p:ph type="sldNum" sz="quarter" idx="12"/>
          </p:nvPr>
        </p:nvSpPr>
        <p:spPr/>
        <p:txBody>
          <a:bodyPr/>
          <a:lstStyle/>
          <a:p>
            <a:fld id="{DBB70843-8890-BF4E-B260-F619B060E5E5}" type="slidenum">
              <a:rPr lang="en-US" smtClean="0"/>
              <a:t>‹#›</a:t>
            </a:fld>
            <a:endParaRPr lang="en-US"/>
          </a:p>
        </p:txBody>
      </p:sp>
    </p:spTree>
    <p:extLst>
      <p:ext uri="{BB962C8B-B14F-4D97-AF65-F5344CB8AC3E}">
        <p14:creationId xmlns:p14="http://schemas.microsoft.com/office/powerpoint/2010/main" val="3243214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5F521-4B46-4CF4-8128-142A66776CB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A95DFF7-65DB-4C2A-955F-4BF08A0DA3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2E12088-E665-4946-9E09-1617E5F874B9}"/>
              </a:ext>
            </a:extLst>
          </p:cNvPr>
          <p:cNvSpPr>
            <a:spLocks noGrp="1"/>
          </p:cNvSpPr>
          <p:nvPr>
            <p:ph type="dt" sz="half" idx="10"/>
          </p:nvPr>
        </p:nvSpPr>
        <p:spPr/>
        <p:txBody>
          <a:bodyPr/>
          <a:lstStyle/>
          <a:p>
            <a:fld id="{301C92A6-1F9D-594D-8919-A69E866C0D5A}" type="datetimeFigureOut">
              <a:rPr lang="en-US" smtClean="0"/>
              <a:t>1/5/2022</a:t>
            </a:fld>
            <a:endParaRPr lang="en-US"/>
          </a:p>
        </p:txBody>
      </p:sp>
      <p:sp>
        <p:nvSpPr>
          <p:cNvPr id="5" name="Footer Placeholder 4">
            <a:extLst>
              <a:ext uri="{FF2B5EF4-FFF2-40B4-BE49-F238E27FC236}">
                <a16:creationId xmlns:a16="http://schemas.microsoft.com/office/drawing/2014/main" id="{5EAE6AB3-C0B6-4548-B5D1-2489B290AA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CAFFC2-65CD-4092-A434-D3AAE87ED950}"/>
              </a:ext>
            </a:extLst>
          </p:cNvPr>
          <p:cNvSpPr>
            <a:spLocks noGrp="1"/>
          </p:cNvSpPr>
          <p:nvPr>
            <p:ph type="sldNum" sz="quarter" idx="12"/>
          </p:nvPr>
        </p:nvSpPr>
        <p:spPr/>
        <p:txBody>
          <a:bodyPr/>
          <a:lstStyle/>
          <a:p>
            <a:fld id="{DBB70843-8890-BF4E-B260-F619B060E5E5}" type="slidenum">
              <a:rPr lang="en-US" smtClean="0"/>
              <a:t>‹#›</a:t>
            </a:fld>
            <a:endParaRPr lang="en-US"/>
          </a:p>
        </p:txBody>
      </p:sp>
    </p:spTree>
    <p:extLst>
      <p:ext uri="{BB962C8B-B14F-4D97-AF65-F5344CB8AC3E}">
        <p14:creationId xmlns:p14="http://schemas.microsoft.com/office/powerpoint/2010/main" val="1379247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CD9F6-8DE3-4544-96A6-11B9F8C92A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0DF86A-5C58-4D57-9308-92918D3C223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FBFEA1-3B91-4FB6-A392-423FD88710F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49DCB97-4B64-4599-8FB8-C9E8E3A9AA66}"/>
              </a:ext>
            </a:extLst>
          </p:cNvPr>
          <p:cNvSpPr>
            <a:spLocks noGrp="1"/>
          </p:cNvSpPr>
          <p:nvPr>
            <p:ph type="dt" sz="half" idx="10"/>
          </p:nvPr>
        </p:nvSpPr>
        <p:spPr/>
        <p:txBody>
          <a:bodyPr/>
          <a:lstStyle/>
          <a:p>
            <a:fld id="{301C92A6-1F9D-594D-8919-A69E866C0D5A}" type="datetimeFigureOut">
              <a:rPr lang="en-US" smtClean="0"/>
              <a:t>1/5/2022</a:t>
            </a:fld>
            <a:endParaRPr lang="en-US"/>
          </a:p>
        </p:txBody>
      </p:sp>
      <p:sp>
        <p:nvSpPr>
          <p:cNvPr id="6" name="Footer Placeholder 5">
            <a:extLst>
              <a:ext uri="{FF2B5EF4-FFF2-40B4-BE49-F238E27FC236}">
                <a16:creationId xmlns:a16="http://schemas.microsoft.com/office/drawing/2014/main" id="{B338BC15-ED47-4693-8A71-35551CBE2A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1A6203-550F-47E5-A930-DB475D6DCCA8}"/>
              </a:ext>
            </a:extLst>
          </p:cNvPr>
          <p:cNvSpPr>
            <a:spLocks noGrp="1"/>
          </p:cNvSpPr>
          <p:nvPr>
            <p:ph type="sldNum" sz="quarter" idx="12"/>
          </p:nvPr>
        </p:nvSpPr>
        <p:spPr/>
        <p:txBody>
          <a:bodyPr/>
          <a:lstStyle/>
          <a:p>
            <a:fld id="{DBB70843-8890-BF4E-B260-F619B060E5E5}" type="slidenum">
              <a:rPr lang="en-US" smtClean="0"/>
              <a:t>‹#›</a:t>
            </a:fld>
            <a:endParaRPr lang="en-US"/>
          </a:p>
        </p:txBody>
      </p:sp>
    </p:spTree>
    <p:extLst>
      <p:ext uri="{BB962C8B-B14F-4D97-AF65-F5344CB8AC3E}">
        <p14:creationId xmlns:p14="http://schemas.microsoft.com/office/powerpoint/2010/main" val="476615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AF0F2-7D13-4106-B011-B6D08AF9A5B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70B24B0-4316-4329-88F5-CC25F1B919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71F9D7D-41A5-469A-BD6E-645F4277DED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3A6B34-514C-408E-85F4-5585458380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B259E2B-21AF-4214-9E25-DC25CFAD469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F0F9D5C-87B6-4829-B163-9616DF5E313F}"/>
              </a:ext>
            </a:extLst>
          </p:cNvPr>
          <p:cNvSpPr>
            <a:spLocks noGrp="1"/>
          </p:cNvSpPr>
          <p:nvPr>
            <p:ph type="dt" sz="half" idx="10"/>
          </p:nvPr>
        </p:nvSpPr>
        <p:spPr/>
        <p:txBody>
          <a:bodyPr/>
          <a:lstStyle/>
          <a:p>
            <a:fld id="{301C92A6-1F9D-594D-8919-A69E866C0D5A}" type="datetimeFigureOut">
              <a:rPr lang="en-US" smtClean="0"/>
              <a:t>1/5/2022</a:t>
            </a:fld>
            <a:endParaRPr lang="en-US"/>
          </a:p>
        </p:txBody>
      </p:sp>
      <p:sp>
        <p:nvSpPr>
          <p:cNvPr id="8" name="Footer Placeholder 7">
            <a:extLst>
              <a:ext uri="{FF2B5EF4-FFF2-40B4-BE49-F238E27FC236}">
                <a16:creationId xmlns:a16="http://schemas.microsoft.com/office/drawing/2014/main" id="{CD0A134F-AA63-42AA-BD23-663ED85A03C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89E6122-6F69-4F49-BF6E-85D4909CA17F}"/>
              </a:ext>
            </a:extLst>
          </p:cNvPr>
          <p:cNvSpPr>
            <a:spLocks noGrp="1"/>
          </p:cNvSpPr>
          <p:nvPr>
            <p:ph type="sldNum" sz="quarter" idx="12"/>
          </p:nvPr>
        </p:nvSpPr>
        <p:spPr/>
        <p:txBody>
          <a:bodyPr/>
          <a:lstStyle/>
          <a:p>
            <a:fld id="{DBB70843-8890-BF4E-B260-F619B060E5E5}" type="slidenum">
              <a:rPr lang="en-US" smtClean="0"/>
              <a:t>‹#›</a:t>
            </a:fld>
            <a:endParaRPr lang="en-US"/>
          </a:p>
        </p:txBody>
      </p:sp>
    </p:spTree>
    <p:extLst>
      <p:ext uri="{BB962C8B-B14F-4D97-AF65-F5344CB8AC3E}">
        <p14:creationId xmlns:p14="http://schemas.microsoft.com/office/powerpoint/2010/main" val="2097127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1DA16-2F9A-4150-8C6C-C914A823415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BFA8CF9-C4C4-461B-BF7D-913A80EEFEB4}"/>
              </a:ext>
            </a:extLst>
          </p:cNvPr>
          <p:cNvSpPr>
            <a:spLocks noGrp="1"/>
          </p:cNvSpPr>
          <p:nvPr>
            <p:ph type="dt" sz="half" idx="10"/>
          </p:nvPr>
        </p:nvSpPr>
        <p:spPr/>
        <p:txBody>
          <a:bodyPr/>
          <a:lstStyle/>
          <a:p>
            <a:fld id="{301C92A6-1F9D-594D-8919-A69E866C0D5A}" type="datetimeFigureOut">
              <a:rPr lang="en-US" smtClean="0"/>
              <a:t>1/5/2022</a:t>
            </a:fld>
            <a:endParaRPr lang="en-US"/>
          </a:p>
        </p:txBody>
      </p:sp>
      <p:sp>
        <p:nvSpPr>
          <p:cNvPr id="4" name="Footer Placeholder 3">
            <a:extLst>
              <a:ext uri="{FF2B5EF4-FFF2-40B4-BE49-F238E27FC236}">
                <a16:creationId xmlns:a16="http://schemas.microsoft.com/office/drawing/2014/main" id="{80B939E5-7AD2-4F94-A435-1A07E8B5605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BE07D69-0F49-4FD3-8536-A4E5134ADE8D}"/>
              </a:ext>
            </a:extLst>
          </p:cNvPr>
          <p:cNvSpPr>
            <a:spLocks noGrp="1"/>
          </p:cNvSpPr>
          <p:nvPr>
            <p:ph type="sldNum" sz="quarter" idx="12"/>
          </p:nvPr>
        </p:nvSpPr>
        <p:spPr/>
        <p:txBody>
          <a:bodyPr/>
          <a:lstStyle/>
          <a:p>
            <a:fld id="{DBB70843-8890-BF4E-B260-F619B060E5E5}" type="slidenum">
              <a:rPr lang="en-US" smtClean="0"/>
              <a:t>‹#›</a:t>
            </a:fld>
            <a:endParaRPr lang="en-US"/>
          </a:p>
        </p:txBody>
      </p:sp>
    </p:spTree>
    <p:extLst>
      <p:ext uri="{BB962C8B-B14F-4D97-AF65-F5344CB8AC3E}">
        <p14:creationId xmlns:p14="http://schemas.microsoft.com/office/powerpoint/2010/main" val="3191176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6117C5-0BF9-4287-82E4-B953D3E03F39}"/>
              </a:ext>
            </a:extLst>
          </p:cNvPr>
          <p:cNvSpPr>
            <a:spLocks noGrp="1"/>
          </p:cNvSpPr>
          <p:nvPr>
            <p:ph type="dt" sz="half" idx="10"/>
          </p:nvPr>
        </p:nvSpPr>
        <p:spPr/>
        <p:txBody>
          <a:bodyPr/>
          <a:lstStyle/>
          <a:p>
            <a:fld id="{301C92A6-1F9D-594D-8919-A69E866C0D5A}" type="datetimeFigureOut">
              <a:rPr lang="en-US" smtClean="0"/>
              <a:t>1/5/2022</a:t>
            </a:fld>
            <a:endParaRPr lang="en-US"/>
          </a:p>
        </p:txBody>
      </p:sp>
      <p:sp>
        <p:nvSpPr>
          <p:cNvPr id="3" name="Footer Placeholder 2">
            <a:extLst>
              <a:ext uri="{FF2B5EF4-FFF2-40B4-BE49-F238E27FC236}">
                <a16:creationId xmlns:a16="http://schemas.microsoft.com/office/drawing/2014/main" id="{66AC9BBE-32D3-4E3C-90E5-73EDCEFB8C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247231-4738-4E90-A78F-B35CAD50F65F}"/>
              </a:ext>
            </a:extLst>
          </p:cNvPr>
          <p:cNvSpPr>
            <a:spLocks noGrp="1"/>
          </p:cNvSpPr>
          <p:nvPr>
            <p:ph type="sldNum" sz="quarter" idx="12"/>
          </p:nvPr>
        </p:nvSpPr>
        <p:spPr/>
        <p:txBody>
          <a:bodyPr/>
          <a:lstStyle/>
          <a:p>
            <a:fld id="{DBB70843-8890-BF4E-B260-F619B060E5E5}" type="slidenum">
              <a:rPr lang="en-US" smtClean="0"/>
              <a:t>‹#›</a:t>
            </a:fld>
            <a:endParaRPr lang="en-US"/>
          </a:p>
        </p:txBody>
      </p:sp>
    </p:spTree>
    <p:extLst>
      <p:ext uri="{BB962C8B-B14F-4D97-AF65-F5344CB8AC3E}">
        <p14:creationId xmlns:p14="http://schemas.microsoft.com/office/powerpoint/2010/main" val="1201463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C9BA8-D873-4409-B755-95FFB40C15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332294-65C4-4A0C-AFA5-38509D6E14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B45D46-E7A5-4779-AF54-A40A63BD64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078A80B-0658-4A29-8B3B-349F01C7622F}"/>
              </a:ext>
            </a:extLst>
          </p:cNvPr>
          <p:cNvSpPr>
            <a:spLocks noGrp="1"/>
          </p:cNvSpPr>
          <p:nvPr>
            <p:ph type="dt" sz="half" idx="10"/>
          </p:nvPr>
        </p:nvSpPr>
        <p:spPr/>
        <p:txBody>
          <a:bodyPr/>
          <a:lstStyle/>
          <a:p>
            <a:fld id="{301C92A6-1F9D-594D-8919-A69E866C0D5A}" type="datetimeFigureOut">
              <a:rPr lang="en-US" smtClean="0"/>
              <a:t>1/5/2022</a:t>
            </a:fld>
            <a:endParaRPr lang="en-US"/>
          </a:p>
        </p:txBody>
      </p:sp>
      <p:sp>
        <p:nvSpPr>
          <p:cNvPr id="6" name="Footer Placeholder 5">
            <a:extLst>
              <a:ext uri="{FF2B5EF4-FFF2-40B4-BE49-F238E27FC236}">
                <a16:creationId xmlns:a16="http://schemas.microsoft.com/office/drawing/2014/main" id="{E7AFBC5F-3036-4F38-A0E3-9234CEBB2C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8C43E5-2DA5-4C73-A085-B845A2FC9BCA}"/>
              </a:ext>
            </a:extLst>
          </p:cNvPr>
          <p:cNvSpPr>
            <a:spLocks noGrp="1"/>
          </p:cNvSpPr>
          <p:nvPr>
            <p:ph type="sldNum" sz="quarter" idx="12"/>
          </p:nvPr>
        </p:nvSpPr>
        <p:spPr/>
        <p:txBody>
          <a:bodyPr/>
          <a:lstStyle/>
          <a:p>
            <a:fld id="{DBB70843-8890-BF4E-B260-F619B060E5E5}" type="slidenum">
              <a:rPr lang="en-US" smtClean="0"/>
              <a:t>‹#›</a:t>
            </a:fld>
            <a:endParaRPr lang="en-US"/>
          </a:p>
        </p:txBody>
      </p:sp>
    </p:spTree>
    <p:extLst>
      <p:ext uri="{BB962C8B-B14F-4D97-AF65-F5344CB8AC3E}">
        <p14:creationId xmlns:p14="http://schemas.microsoft.com/office/powerpoint/2010/main" val="1282042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4B66F-AFE8-43F5-9376-1B8127D485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C318905-E9C6-4716-B42A-9E26C066F4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402CEC-4190-43D0-8272-85CC3D7C5B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0E3FA14-110A-4F71-93B3-12752911FC16}"/>
              </a:ext>
            </a:extLst>
          </p:cNvPr>
          <p:cNvSpPr>
            <a:spLocks noGrp="1"/>
          </p:cNvSpPr>
          <p:nvPr>
            <p:ph type="dt" sz="half" idx="10"/>
          </p:nvPr>
        </p:nvSpPr>
        <p:spPr/>
        <p:txBody>
          <a:bodyPr/>
          <a:lstStyle/>
          <a:p>
            <a:fld id="{301C92A6-1F9D-594D-8919-A69E866C0D5A}" type="datetimeFigureOut">
              <a:rPr lang="en-US" smtClean="0"/>
              <a:t>1/5/2022</a:t>
            </a:fld>
            <a:endParaRPr lang="en-US"/>
          </a:p>
        </p:txBody>
      </p:sp>
      <p:sp>
        <p:nvSpPr>
          <p:cNvPr id="6" name="Footer Placeholder 5">
            <a:extLst>
              <a:ext uri="{FF2B5EF4-FFF2-40B4-BE49-F238E27FC236}">
                <a16:creationId xmlns:a16="http://schemas.microsoft.com/office/drawing/2014/main" id="{4A6DC643-C79A-4619-923E-3A1D4F5BFF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8BC21C-2DE3-4EE1-8646-5C86EDC43CE5}"/>
              </a:ext>
            </a:extLst>
          </p:cNvPr>
          <p:cNvSpPr>
            <a:spLocks noGrp="1"/>
          </p:cNvSpPr>
          <p:nvPr>
            <p:ph type="sldNum" sz="quarter" idx="12"/>
          </p:nvPr>
        </p:nvSpPr>
        <p:spPr/>
        <p:txBody>
          <a:bodyPr/>
          <a:lstStyle/>
          <a:p>
            <a:fld id="{DBB70843-8890-BF4E-B260-F619B060E5E5}" type="slidenum">
              <a:rPr lang="en-US" smtClean="0"/>
              <a:t>‹#›</a:t>
            </a:fld>
            <a:endParaRPr lang="en-US"/>
          </a:p>
        </p:txBody>
      </p:sp>
    </p:spTree>
    <p:extLst>
      <p:ext uri="{BB962C8B-B14F-4D97-AF65-F5344CB8AC3E}">
        <p14:creationId xmlns:p14="http://schemas.microsoft.com/office/powerpoint/2010/main" val="3236550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AB665E-420D-4C31-AD26-C8E4C85E95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966F25-2D7E-4FAC-83A5-218CD2F746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C6110B-96D6-4CEC-8DE1-6623FDDB05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1C92A6-1F9D-594D-8919-A69E866C0D5A}" type="datetimeFigureOut">
              <a:rPr lang="en-US" smtClean="0"/>
              <a:t>1/5/2022</a:t>
            </a:fld>
            <a:endParaRPr lang="en-US"/>
          </a:p>
        </p:txBody>
      </p:sp>
      <p:sp>
        <p:nvSpPr>
          <p:cNvPr id="5" name="Footer Placeholder 4">
            <a:extLst>
              <a:ext uri="{FF2B5EF4-FFF2-40B4-BE49-F238E27FC236}">
                <a16:creationId xmlns:a16="http://schemas.microsoft.com/office/drawing/2014/main" id="{ED3B8367-EBA7-4024-9728-D65BDDC766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C2370C3-C530-468D-B309-C83B14A5FA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70843-8890-BF4E-B260-F619B060E5E5}" type="slidenum">
              <a:rPr lang="en-US" smtClean="0"/>
              <a:t>‹#›</a:t>
            </a:fld>
            <a:endParaRPr lang="en-US"/>
          </a:p>
        </p:txBody>
      </p:sp>
    </p:spTree>
    <p:extLst>
      <p:ext uri="{BB962C8B-B14F-4D97-AF65-F5344CB8AC3E}">
        <p14:creationId xmlns:p14="http://schemas.microsoft.com/office/powerpoint/2010/main" val="304631158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323B4D6-80AA-4565-8BEF-E75F27F0DE27}"/>
              </a:ext>
            </a:extLst>
          </p:cNvPr>
          <p:cNvSpPr>
            <a:spLocks noGrp="1"/>
          </p:cNvSpPr>
          <p:nvPr>
            <p:ph type="ctrTitle"/>
          </p:nvPr>
        </p:nvSpPr>
        <p:spPr>
          <a:xfrm>
            <a:off x="1524000" y="3064668"/>
            <a:ext cx="9144000" cy="728663"/>
          </a:xfrm>
        </p:spPr>
        <p:txBody>
          <a:bodyPr>
            <a:normAutofit/>
          </a:bodyPr>
          <a:lstStyle/>
          <a:p>
            <a:r>
              <a:rPr lang="en-US" sz="4400" b="1">
                <a:solidFill>
                  <a:srgbClr val="F25826"/>
                </a:solidFill>
              </a:rPr>
              <a:t>Identity - expression </a:t>
            </a:r>
            <a:r>
              <a:rPr lang="en-US" sz="4400" b="1" dirty="0">
                <a:solidFill>
                  <a:srgbClr val="F25826"/>
                </a:solidFill>
              </a:rPr>
              <a:t>through experience</a:t>
            </a:r>
          </a:p>
        </p:txBody>
      </p:sp>
    </p:spTree>
    <p:extLst>
      <p:ext uri="{BB962C8B-B14F-4D97-AF65-F5344CB8AC3E}">
        <p14:creationId xmlns:p14="http://schemas.microsoft.com/office/powerpoint/2010/main" val="3448942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DD323-BD32-4839-85C3-7EAE64D96117}"/>
              </a:ext>
            </a:extLst>
          </p:cNvPr>
          <p:cNvSpPr>
            <a:spLocks noGrp="1"/>
          </p:cNvSpPr>
          <p:nvPr>
            <p:ph type="title"/>
          </p:nvPr>
        </p:nvSpPr>
        <p:spPr/>
        <p:txBody>
          <a:bodyPr/>
          <a:lstStyle/>
          <a:p>
            <a:r>
              <a:rPr lang="en-US" b="1" dirty="0">
                <a:solidFill>
                  <a:srgbClr val="F25826"/>
                </a:solidFill>
              </a:rPr>
              <a:t>Before you go… (on an index card)</a:t>
            </a:r>
          </a:p>
        </p:txBody>
      </p:sp>
      <p:sp>
        <p:nvSpPr>
          <p:cNvPr id="3" name="Content Placeholder 2">
            <a:extLst>
              <a:ext uri="{FF2B5EF4-FFF2-40B4-BE49-F238E27FC236}">
                <a16:creationId xmlns:a16="http://schemas.microsoft.com/office/drawing/2014/main" id="{0B462C33-6285-467A-A21D-889A12AC6173}"/>
              </a:ext>
            </a:extLst>
          </p:cNvPr>
          <p:cNvSpPr>
            <a:spLocks noGrp="1"/>
          </p:cNvSpPr>
          <p:nvPr>
            <p:ph sz="half" idx="1"/>
          </p:nvPr>
        </p:nvSpPr>
        <p:spPr/>
        <p:txBody>
          <a:bodyPr/>
          <a:lstStyle/>
          <a:p>
            <a:r>
              <a:rPr lang="en-US" dirty="0"/>
              <a:t>3-2-1</a:t>
            </a:r>
          </a:p>
          <a:p>
            <a:r>
              <a:rPr lang="en-US" dirty="0"/>
              <a:t>3 statements of insight</a:t>
            </a:r>
          </a:p>
          <a:p>
            <a:r>
              <a:rPr lang="en-US" dirty="0"/>
              <a:t>2 wonderings…</a:t>
            </a:r>
          </a:p>
          <a:p>
            <a:r>
              <a:rPr lang="en-US" dirty="0"/>
              <a:t>1 question for tomorrow</a:t>
            </a:r>
          </a:p>
        </p:txBody>
      </p:sp>
      <p:pic>
        <p:nvPicPr>
          <p:cNvPr id="7" name="Content Placeholder 7">
            <a:extLst>
              <a:ext uri="{FF2B5EF4-FFF2-40B4-BE49-F238E27FC236}">
                <a16:creationId xmlns:a16="http://schemas.microsoft.com/office/drawing/2014/main" id="{6ADCFAE4-8EF4-46A9-9A90-FDDFB257B8A7}"/>
              </a:ext>
            </a:extLst>
          </p:cNvPr>
          <p:cNvPicPr>
            <a:picLocks noChangeAspect="1"/>
          </p:cNvPicPr>
          <p:nvPr/>
        </p:nvPicPr>
        <p:blipFill>
          <a:blip r:embed="rId2"/>
          <a:stretch>
            <a:fillRect/>
          </a:stretch>
        </p:blipFill>
        <p:spPr>
          <a:xfrm>
            <a:off x="5137851" y="1933861"/>
            <a:ext cx="3648408" cy="299027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797611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A8B67-F329-4E4C-9BF0-59F80168A4D9}"/>
              </a:ext>
            </a:extLst>
          </p:cNvPr>
          <p:cNvSpPr>
            <a:spLocks noGrp="1"/>
          </p:cNvSpPr>
          <p:nvPr>
            <p:ph type="title"/>
          </p:nvPr>
        </p:nvSpPr>
        <p:spPr/>
        <p:txBody>
          <a:bodyPr/>
          <a:lstStyle/>
          <a:p>
            <a:pPr algn="ctr"/>
            <a:r>
              <a:rPr lang="en-US" b="1" dirty="0">
                <a:solidFill>
                  <a:srgbClr val="F25826"/>
                </a:solidFill>
              </a:rPr>
              <a:t>Day 2</a:t>
            </a:r>
          </a:p>
        </p:txBody>
      </p:sp>
      <p:sp>
        <p:nvSpPr>
          <p:cNvPr id="6" name="Content Placeholder 2">
            <a:extLst>
              <a:ext uri="{FF2B5EF4-FFF2-40B4-BE49-F238E27FC236}">
                <a16:creationId xmlns:a16="http://schemas.microsoft.com/office/drawing/2014/main" id="{56FBD37A-DA49-4B19-BD67-ECD55281E397}"/>
              </a:ext>
            </a:extLst>
          </p:cNvPr>
          <p:cNvSpPr txBox="1">
            <a:spLocks/>
          </p:cNvSpPr>
          <p:nvPr/>
        </p:nvSpPr>
        <p:spPr>
          <a:xfrm>
            <a:off x="990600" y="19780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400"/>
              <a:t>Make sure you have…</a:t>
            </a:r>
          </a:p>
          <a:p>
            <a:pPr marL="742950" indent="-742950">
              <a:buFont typeface="+mj-lt"/>
              <a:buAutoNum type="arabicPeriod"/>
            </a:pPr>
            <a:r>
              <a:rPr lang="en-US" sz="4400"/>
              <a:t>Your graphic organizer</a:t>
            </a:r>
          </a:p>
          <a:p>
            <a:pPr marL="742950" indent="-742950">
              <a:buFont typeface="+mj-lt"/>
              <a:buAutoNum type="arabicPeriod"/>
            </a:pPr>
            <a:r>
              <a:rPr lang="en-US" sz="4400"/>
              <a:t>You journal sheet</a:t>
            </a:r>
          </a:p>
          <a:p>
            <a:pPr marL="742950" indent="-742950">
              <a:buFont typeface="+mj-lt"/>
              <a:buAutoNum type="arabicPeriod"/>
            </a:pPr>
            <a:r>
              <a:rPr lang="en-US" sz="4400"/>
              <a:t>Your article packet</a:t>
            </a:r>
            <a:endParaRPr lang="en-US" sz="4400" dirty="0"/>
          </a:p>
        </p:txBody>
      </p:sp>
    </p:spTree>
    <p:extLst>
      <p:ext uri="{BB962C8B-B14F-4D97-AF65-F5344CB8AC3E}">
        <p14:creationId xmlns:p14="http://schemas.microsoft.com/office/powerpoint/2010/main" val="2465337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8DF54DF-C150-45BB-9B98-6C443F3DF633}"/>
              </a:ext>
            </a:extLst>
          </p:cNvPr>
          <p:cNvSpPr>
            <a:spLocks noGrp="1"/>
          </p:cNvSpPr>
          <p:nvPr>
            <p:ph type="title"/>
          </p:nvPr>
        </p:nvSpPr>
        <p:spPr>
          <a:xfrm>
            <a:off x="359735" y="205636"/>
            <a:ext cx="10515600" cy="1325563"/>
          </a:xfrm>
        </p:spPr>
        <p:txBody>
          <a:bodyPr>
            <a:normAutofit/>
          </a:bodyPr>
          <a:lstStyle/>
          <a:p>
            <a:r>
              <a:rPr lang="en-US" sz="3500" b="1" dirty="0">
                <a:solidFill>
                  <a:srgbClr val="F25826"/>
                </a:solidFill>
              </a:rPr>
              <a:t>Threat?</a:t>
            </a:r>
            <a:br>
              <a:rPr lang="en-US" sz="3500" dirty="0"/>
            </a:br>
            <a:r>
              <a:rPr lang="en-US" sz="3500" dirty="0"/>
              <a:t>by: Alexis Thompson, Roxboro, North Carolina</a:t>
            </a:r>
          </a:p>
        </p:txBody>
      </p:sp>
      <p:sp>
        <p:nvSpPr>
          <p:cNvPr id="6" name="Content Placeholder 5">
            <a:extLst>
              <a:ext uri="{FF2B5EF4-FFF2-40B4-BE49-F238E27FC236}">
                <a16:creationId xmlns:a16="http://schemas.microsoft.com/office/drawing/2014/main" id="{A51213E1-F329-401C-99C3-EF5EDA12A41B}"/>
              </a:ext>
            </a:extLst>
          </p:cNvPr>
          <p:cNvSpPr>
            <a:spLocks noGrp="1"/>
          </p:cNvSpPr>
          <p:nvPr>
            <p:ph sz="half" idx="2"/>
          </p:nvPr>
        </p:nvSpPr>
        <p:spPr>
          <a:xfrm>
            <a:off x="6172200" y="1453801"/>
            <a:ext cx="5181600" cy="4351338"/>
          </a:xfrm>
        </p:spPr>
        <p:txBody>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Notice &amp; note</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Using the </a:t>
            </a:r>
            <a:r>
              <a:rPr lang="en-US" sz="3200" dirty="0">
                <a:solidFill>
                  <a:prstClr val="black"/>
                </a:solidFill>
                <a:latin typeface="Calibri" panose="020F0502020204030204"/>
              </a:rPr>
              <a:t>3</a:t>
            </a:r>
            <a:r>
              <a:rPr lang="en-US" sz="3200" baseline="30000" dirty="0">
                <a:solidFill>
                  <a:prstClr val="black"/>
                </a:solidFill>
                <a:latin typeface="Calibri" panose="020F0502020204030204"/>
              </a:rPr>
              <a:t>rd</a:t>
            </a:r>
            <a:r>
              <a:rPr lang="en-US" sz="3200" dirty="0">
                <a:solidFill>
                  <a:prstClr val="black"/>
                </a:solidFill>
                <a:latin typeface="Calibri" panose="020F0502020204030204"/>
              </a:rPr>
              <a:t> </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 column of your graphic organizer, note 2 things you see in this image.</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3200" b="0" i="1" u="none" strike="noStrike" kern="1200" cap="none" spc="0" normalizeH="0" baseline="0" noProof="0" dirty="0">
                <a:ln>
                  <a:noFill/>
                </a:ln>
                <a:solidFill>
                  <a:prstClr val="black"/>
                </a:solidFill>
                <a:effectLst/>
                <a:uLnTx/>
                <a:uFillTx/>
                <a:latin typeface="Calibri" panose="020F0502020204030204"/>
                <a:ea typeface="+mn-ea"/>
                <a:cs typeface="+mn-cs"/>
              </a:rPr>
              <a:t>Example: </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I see_____. This makes me think_______.</a:t>
            </a:r>
          </a:p>
          <a:p>
            <a:endParaRPr lang="en-US" dirty="0"/>
          </a:p>
        </p:txBody>
      </p:sp>
      <p:sp>
        <p:nvSpPr>
          <p:cNvPr id="8" name="TextBox 7">
            <a:extLst>
              <a:ext uri="{FF2B5EF4-FFF2-40B4-BE49-F238E27FC236}">
                <a16:creationId xmlns:a16="http://schemas.microsoft.com/office/drawing/2014/main" id="{22052257-6B59-46CA-BE52-2F4531608838}"/>
              </a:ext>
            </a:extLst>
          </p:cNvPr>
          <p:cNvSpPr txBox="1"/>
          <p:nvPr/>
        </p:nvSpPr>
        <p:spPr>
          <a:xfrm>
            <a:off x="6326372" y="5081033"/>
            <a:ext cx="5583865" cy="646331"/>
          </a:xfrm>
          <a:prstGeom prst="rect">
            <a:avLst/>
          </a:prstGeom>
          <a:noFill/>
        </p:spPr>
        <p:txBody>
          <a:bodyPr wrap="square" rtlCol="0">
            <a:spAutoFit/>
          </a:bodyPr>
          <a:lstStyle/>
          <a:p>
            <a:pPr lvl="0" algn="ctr"/>
            <a:r>
              <a:rPr lang="en-US" b="1" dirty="0">
                <a:solidFill>
                  <a:prstClr val="black"/>
                </a:solidFill>
              </a:rPr>
              <a:t>"If all are created equal, why aren't we acting that way?“ </a:t>
            </a:r>
            <a:r>
              <a:rPr lang="en-US" dirty="0">
                <a:solidFill>
                  <a:prstClr val="black"/>
                </a:solidFill>
              </a:rPr>
              <a:t>quote by: Christopher Nicola, Sarasota, Florida</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Content Placeholder 4">
            <a:extLst>
              <a:ext uri="{FF2B5EF4-FFF2-40B4-BE49-F238E27FC236}">
                <a16:creationId xmlns:a16="http://schemas.microsoft.com/office/drawing/2014/main" id="{AD5C7774-9777-4531-9706-A672516211B5}"/>
              </a:ext>
            </a:extLst>
          </p:cNvPr>
          <p:cNvPicPr>
            <a:picLocks noGrp="1" noChangeAspect="1"/>
          </p:cNvPicPr>
          <p:nvPr>
            <p:ph sz="half" idx="1"/>
          </p:nvPr>
        </p:nvPicPr>
        <p:blipFill>
          <a:blip r:embed="rId2"/>
          <a:stretch>
            <a:fillRect/>
          </a:stretch>
        </p:blipFill>
        <p:spPr>
          <a:xfrm>
            <a:off x="435935" y="1453801"/>
            <a:ext cx="5660065" cy="472316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2401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1000"/>
                                        <p:tgtEl>
                                          <p:spTgt spid="6">
                                            <p:txEl>
                                              <p:pRg st="1" end="1"/>
                                            </p:txEl>
                                          </p:spTgt>
                                        </p:tgtEl>
                                      </p:cBhvr>
                                    </p:animEffect>
                                    <p:anim calcmode="lin" valueType="num">
                                      <p:cBhvr>
                                        <p:cTn id="1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1000"/>
                                        <p:tgtEl>
                                          <p:spTgt spid="6">
                                            <p:txEl>
                                              <p:pRg st="2" end="2"/>
                                            </p:txEl>
                                          </p:spTgt>
                                        </p:tgtEl>
                                      </p:cBhvr>
                                    </p:animEffect>
                                    <p:anim calcmode="lin" valueType="num">
                                      <p:cBhvr>
                                        <p:cTn id="23"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9AB3D-2DED-478E-B390-4FF1406913CE}"/>
              </a:ext>
            </a:extLst>
          </p:cNvPr>
          <p:cNvSpPr>
            <a:spLocks noGrp="1"/>
          </p:cNvSpPr>
          <p:nvPr>
            <p:ph type="title"/>
          </p:nvPr>
        </p:nvSpPr>
        <p:spPr/>
        <p:txBody>
          <a:bodyPr/>
          <a:lstStyle/>
          <a:p>
            <a:r>
              <a:rPr lang="en-US" b="1" dirty="0">
                <a:solidFill>
                  <a:srgbClr val="F25826"/>
                </a:solidFill>
              </a:rPr>
              <a:t>Artist statement</a:t>
            </a:r>
          </a:p>
        </p:txBody>
      </p:sp>
      <p:sp>
        <p:nvSpPr>
          <p:cNvPr id="3" name="Content Placeholder 2">
            <a:extLst>
              <a:ext uri="{FF2B5EF4-FFF2-40B4-BE49-F238E27FC236}">
                <a16:creationId xmlns:a16="http://schemas.microsoft.com/office/drawing/2014/main" id="{29D0F746-1A22-4309-A6E8-314FADE2A445}"/>
              </a:ext>
            </a:extLst>
          </p:cNvPr>
          <p:cNvSpPr>
            <a:spLocks noGrp="1"/>
          </p:cNvSpPr>
          <p:nvPr>
            <p:ph idx="1"/>
          </p:nvPr>
        </p:nvSpPr>
        <p:spPr/>
        <p:txBody>
          <a:bodyPr/>
          <a:lstStyle/>
          <a:p>
            <a:pPr marL="0" indent="0">
              <a:lnSpc>
                <a:spcPct val="150000"/>
              </a:lnSpc>
              <a:buNone/>
            </a:pPr>
            <a:r>
              <a:rPr lang="en-US" dirty="0"/>
              <a:t>This piece was done to bring awareness to the stereotypes surrounding Black men in America. It is my goal to evoke change for the young men and women of color in America so that one day they will have a fair opportunity in the United States</a:t>
            </a:r>
          </a:p>
        </p:txBody>
      </p:sp>
    </p:spTree>
    <p:extLst>
      <p:ext uri="{BB962C8B-B14F-4D97-AF65-F5344CB8AC3E}">
        <p14:creationId xmlns:p14="http://schemas.microsoft.com/office/powerpoint/2010/main" val="1012170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AE496-D329-4164-B8F5-37C7FF425D90}"/>
              </a:ext>
            </a:extLst>
          </p:cNvPr>
          <p:cNvSpPr>
            <a:spLocks noGrp="1"/>
          </p:cNvSpPr>
          <p:nvPr>
            <p:ph type="title"/>
          </p:nvPr>
        </p:nvSpPr>
        <p:spPr/>
        <p:txBody>
          <a:bodyPr/>
          <a:lstStyle/>
          <a:p>
            <a:r>
              <a:rPr lang="en-US" b="1" dirty="0">
                <a:solidFill>
                  <a:srgbClr val="F25826"/>
                </a:solidFill>
              </a:rPr>
              <a:t>Discuss-turn &amp; talk</a:t>
            </a:r>
          </a:p>
        </p:txBody>
      </p:sp>
      <p:sp>
        <p:nvSpPr>
          <p:cNvPr id="3" name="Content Placeholder 2">
            <a:extLst>
              <a:ext uri="{FF2B5EF4-FFF2-40B4-BE49-F238E27FC236}">
                <a16:creationId xmlns:a16="http://schemas.microsoft.com/office/drawing/2014/main" id="{210CFA11-8017-444B-9CDD-92ADF1F938E2}"/>
              </a:ext>
            </a:extLst>
          </p:cNvPr>
          <p:cNvSpPr>
            <a:spLocks noGrp="1"/>
          </p:cNvSpPr>
          <p:nvPr>
            <p:ph idx="1"/>
          </p:nvPr>
        </p:nvSpPr>
        <p:spPr/>
        <p:txBody>
          <a:bodyPr/>
          <a:lstStyle/>
          <a:p>
            <a:pPr>
              <a:lnSpc>
                <a:spcPct val="150000"/>
              </a:lnSpc>
            </a:pPr>
            <a:r>
              <a:rPr lang="en-US" dirty="0"/>
              <a:t>What are your thoughts on the artist’s statement?</a:t>
            </a:r>
          </a:p>
          <a:p>
            <a:pPr>
              <a:lnSpc>
                <a:spcPct val="150000"/>
              </a:lnSpc>
            </a:pPr>
            <a:r>
              <a:rPr lang="en-US" dirty="0"/>
              <a:t>In what ways can you relate to the struggles referenced in the artist’s statement regarding people of color?</a:t>
            </a:r>
          </a:p>
          <a:p>
            <a:endParaRPr lang="en-US" dirty="0"/>
          </a:p>
        </p:txBody>
      </p:sp>
    </p:spTree>
    <p:extLst>
      <p:ext uri="{BB962C8B-B14F-4D97-AF65-F5344CB8AC3E}">
        <p14:creationId xmlns:p14="http://schemas.microsoft.com/office/powerpoint/2010/main" val="475274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1A6F2-E715-4F32-886E-9E5CDC97E6D0}"/>
              </a:ext>
            </a:extLst>
          </p:cNvPr>
          <p:cNvSpPr>
            <a:spLocks noGrp="1"/>
          </p:cNvSpPr>
          <p:nvPr>
            <p:ph type="title"/>
          </p:nvPr>
        </p:nvSpPr>
        <p:spPr/>
        <p:txBody>
          <a:bodyPr/>
          <a:lstStyle/>
          <a:p>
            <a:r>
              <a:rPr lang="en-US" b="1" dirty="0">
                <a:solidFill>
                  <a:srgbClr val="F25826"/>
                </a:solidFill>
              </a:rPr>
              <a:t>Source 4</a:t>
            </a:r>
          </a:p>
        </p:txBody>
      </p:sp>
      <p:sp>
        <p:nvSpPr>
          <p:cNvPr id="3" name="Content Placeholder 2">
            <a:extLst>
              <a:ext uri="{FF2B5EF4-FFF2-40B4-BE49-F238E27FC236}">
                <a16:creationId xmlns:a16="http://schemas.microsoft.com/office/drawing/2014/main" id="{0305F30A-5015-4748-AB1E-E6081C9AAB90}"/>
              </a:ext>
            </a:extLst>
          </p:cNvPr>
          <p:cNvSpPr>
            <a:spLocks noGrp="1"/>
          </p:cNvSpPr>
          <p:nvPr>
            <p:ph idx="1"/>
          </p:nvPr>
        </p:nvSpPr>
        <p:spPr/>
        <p:txBody>
          <a:bodyPr/>
          <a:lstStyle/>
          <a:p>
            <a:r>
              <a:rPr lang="en-US" dirty="0"/>
              <a:t>Now we will look at a poem by Walt Whitman. Pay close attention to the use of symbolism in this piece. </a:t>
            </a:r>
          </a:p>
          <a:p>
            <a:endParaRPr lang="en-US" dirty="0"/>
          </a:p>
          <a:p>
            <a:r>
              <a:rPr lang="en-US" b="1" dirty="0"/>
              <a:t>Consider? </a:t>
            </a:r>
            <a:r>
              <a:rPr lang="en-US" dirty="0"/>
              <a:t>How does Whitman’s relationship with America symbolize his individual experience and sense of self?</a:t>
            </a:r>
          </a:p>
        </p:txBody>
      </p:sp>
    </p:spTree>
    <p:extLst>
      <p:ext uri="{BB962C8B-B14F-4D97-AF65-F5344CB8AC3E}">
        <p14:creationId xmlns:p14="http://schemas.microsoft.com/office/powerpoint/2010/main" val="1748787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C0C04-48DD-4905-A3FF-AB581C5F6BAB}"/>
              </a:ext>
            </a:extLst>
          </p:cNvPr>
          <p:cNvSpPr>
            <a:spLocks noGrp="1"/>
          </p:cNvSpPr>
          <p:nvPr>
            <p:ph type="title"/>
          </p:nvPr>
        </p:nvSpPr>
        <p:spPr>
          <a:xfrm>
            <a:off x="115186" y="56781"/>
            <a:ext cx="10515600" cy="1325563"/>
          </a:xfrm>
        </p:spPr>
        <p:txBody>
          <a:bodyPr/>
          <a:lstStyle/>
          <a:p>
            <a:r>
              <a:rPr lang="en-US" b="1" dirty="0">
                <a:solidFill>
                  <a:srgbClr val="F25826"/>
                </a:solidFill>
              </a:rPr>
              <a:t>I hear America Singing-Walt Whitman</a:t>
            </a:r>
          </a:p>
        </p:txBody>
      </p:sp>
      <p:sp>
        <p:nvSpPr>
          <p:cNvPr id="3" name="Content Placeholder 2">
            <a:extLst>
              <a:ext uri="{FF2B5EF4-FFF2-40B4-BE49-F238E27FC236}">
                <a16:creationId xmlns:a16="http://schemas.microsoft.com/office/drawing/2014/main" id="{F8A042D3-22E4-4B0C-9EC9-06AC570E0E29}"/>
              </a:ext>
            </a:extLst>
          </p:cNvPr>
          <p:cNvSpPr>
            <a:spLocks noGrp="1"/>
          </p:cNvSpPr>
          <p:nvPr>
            <p:ph sz="half" idx="1"/>
          </p:nvPr>
        </p:nvSpPr>
        <p:spPr>
          <a:xfrm>
            <a:off x="6407888" y="969244"/>
            <a:ext cx="5544620" cy="5515723"/>
          </a:xfrm>
        </p:spPr>
        <p:txBody>
          <a:bodyPr>
            <a:noAutofit/>
          </a:bodyPr>
          <a:lstStyle/>
          <a:p>
            <a:pPr marL="0" indent="0">
              <a:lnSpc>
                <a:spcPct val="100000"/>
              </a:lnSpc>
              <a:spcBef>
                <a:spcPts val="0"/>
              </a:spcBef>
              <a:buNone/>
            </a:pPr>
            <a:r>
              <a:rPr lang="en-US" sz="1800" dirty="0"/>
              <a:t>At the age of twelve, Whitman </a:t>
            </a:r>
          </a:p>
          <a:p>
            <a:pPr marL="0" indent="0">
              <a:lnSpc>
                <a:spcPct val="100000"/>
              </a:lnSpc>
              <a:spcBef>
                <a:spcPts val="0"/>
              </a:spcBef>
              <a:buNone/>
            </a:pPr>
            <a:r>
              <a:rPr lang="en-US" sz="1800" dirty="0"/>
              <a:t>began to learn the printer’s </a:t>
            </a:r>
          </a:p>
          <a:p>
            <a:pPr marL="0" indent="0">
              <a:lnSpc>
                <a:spcPct val="100000"/>
              </a:lnSpc>
              <a:spcBef>
                <a:spcPts val="0"/>
              </a:spcBef>
              <a:buNone/>
            </a:pPr>
            <a:r>
              <a:rPr lang="en-US" sz="1800" dirty="0"/>
              <a:t>trade and fell in love with the </a:t>
            </a:r>
          </a:p>
          <a:p>
            <a:pPr marL="0" indent="0">
              <a:lnSpc>
                <a:spcPct val="100000"/>
              </a:lnSpc>
              <a:spcBef>
                <a:spcPts val="0"/>
              </a:spcBef>
              <a:buNone/>
            </a:pPr>
            <a:r>
              <a:rPr lang="en-US" sz="1800" dirty="0"/>
              <a:t>written word. Largely self-taught, </a:t>
            </a:r>
          </a:p>
          <a:p>
            <a:pPr marL="0" indent="0">
              <a:lnSpc>
                <a:spcPct val="100000"/>
              </a:lnSpc>
              <a:spcBef>
                <a:spcPts val="0"/>
              </a:spcBef>
              <a:buNone/>
            </a:pPr>
            <a:r>
              <a:rPr lang="en-US" sz="1800" dirty="0"/>
              <a:t>he read voraciously, becoming </a:t>
            </a:r>
          </a:p>
          <a:p>
            <a:pPr marL="0" indent="0">
              <a:lnSpc>
                <a:spcPct val="100000"/>
              </a:lnSpc>
              <a:spcBef>
                <a:spcPts val="0"/>
              </a:spcBef>
              <a:buNone/>
            </a:pPr>
            <a:r>
              <a:rPr lang="en-US" sz="1800" dirty="0"/>
              <a:t>acquainted with the works </a:t>
            </a:r>
          </a:p>
          <a:p>
            <a:pPr marL="0" indent="0">
              <a:lnSpc>
                <a:spcPct val="100000"/>
              </a:lnSpc>
              <a:spcBef>
                <a:spcPts val="0"/>
              </a:spcBef>
              <a:buNone/>
            </a:pPr>
            <a:r>
              <a:rPr lang="en-US" sz="1800" dirty="0"/>
              <a:t>of Homer, Dante, Shakespeare, </a:t>
            </a:r>
          </a:p>
          <a:p>
            <a:pPr marL="0" indent="0">
              <a:lnSpc>
                <a:spcPct val="100000"/>
              </a:lnSpc>
              <a:spcBef>
                <a:spcPts val="0"/>
              </a:spcBef>
              <a:buNone/>
            </a:pPr>
            <a:r>
              <a:rPr lang="en-US" sz="1800" dirty="0"/>
              <a:t>and the Bible. He founded a </a:t>
            </a:r>
          </a:p>
          <a:p>
            <a:pPr marL="0" indent="0">
              <a:lnSpc>
                <a:spcPct val="100000"/>
              </a:lnSpc>
              <a:spcBef>
                <a:spcPts val="0"/>
              </a:spcBef>
              <a:buNone/>
            </a:pPr>
            <a:r>
              <a:rPr lang="en-US" sz="1800" dirty="0"/>
              <a:t>weekly newspaper, The Long-Islander, and later edited a number of Brooklyn and New York papers, including the Brooklyn Daily Eagle. In 1848, Whitman left the Brooklyn Daily Eagle to become editor of the New Orleans Crescent for three months. After witnessing the auctions of enslaved individuals in New Orleans, he returned to Brooklyn in the fall of 1848 and co-founded a “free soil” newspaper, the Brooklyn Freeman, which he edited through the next fall. Whitman’s attitudes about race have been described as “unstable and inconsistent.” He did not always side with the abolitionists, yet he celebrated human dignity.</a:t>
            </a:r>
          </a:p>
          <a:p>
            <a:pPr marL="0" indent="0">
              <a:buNone/>
            </a:pPr>
            <a:endParaRPr lang="en-US" sz="1900" dirty="0"/>
          </a:p>
        </p:txBody>
      </p:sp>
      <p:sp>
        <p:nvSpPr>
          <p:cNvPr id="4" name="Content Placeholder 3">
            <a:extLst>
              <a:ext uri="{FF2B5EF4-FFF2-40B4-BE49-F238E27FC236}">
                <a16:creationId xmlns:a16="http://schemas.microsoft.com/office/drawing/2014/main" id="{26189350-00D7-466D-81F6-24287ECE6D15}"/>
              </a:ext>
            </a:extLst>
          </p:cNvPr>
          <p:cNvSpPr>
            <a:spLocks noGrp="1"/>
          </p:cNvSpPr>
          <p:nvPr>
            <p:ph sz="half" idx="2"/>
          </p:nvPr>
        </p:nvSpPr>
        <p:spPr>
          <a:xfrm>
            <a:off x="239492" y="1067695"/>
            <a:ext cx="5874488" cy="5518039"/>
          </a:xfrm>
          <a:solidFill>
            <a:schemeClr val="bg1"/>
          </a:solidFill>
          <a:ln>
            <a:solidFill>
              <a:srgbClr val="F25826"/>
            </a:solidFill>
          </a:ln>
        </p:spPr>
        <p:txBody>
          <a:bodyPr>
            <a:normAutofit fontScale="55000" lnSpcReduction="20000"/>
          </a:bodyPr>
          <a:lstStyle/>
          <a:p>
            <a:pPr marL="0" indent="0">
              <a:buNone/>
            </a:pPr>
            <a:r>
              <a:rPr lang="en-US" sz="3400" dirty="0"/>
              <a:t>I hear America singing, the varied carols I hear,</a:t>
            </a:r>
          </a:p>
          <a:p>
            <a:pPr marL="0" indent="0">
              <a:buNone/>
            </a:pPr>
            <a:r>
              <a:rPr lang="en-US" sz="3400" dirty="0"/>
              <a:t>Those of mechanics, each one singing his as it should be blithe and strong,</a:t>
            </a:r>
          </a:p>
          <a:p>
            <a:pPr marL="0" indent="0">
              <a:buNone/>
            </a:pPr>
            <a:r>
              <a:rPr lang="en-US" sz="3400" dirty="0"/>
              <a:t>The carpenter singing his as he measures his plank or beam,</a:t>
            </a:r>
          </a:p>
          <a:p>
            <a:pPr marL="0" indent="0">
              <a:buNone/>
            </a:pPr>
            <a:r>
              <a:rPr lang="en-US" sz="3400" dirty="0"/>
              <a:t>The mason singing his as he makes ready for work, or leaves off work,</a:t>
            </a:r>
          </a:p>
          <a:p>
            <a:pPr marL="0" indent="0">
              <a:buNone/>
            </a:pPr>
            <a:r>
              <a:rPr lang="en-US" sz="3400" dirty="0"/>
              <a:t>The boatman singing what belongs to him in his boat, the deckhand singing on the steamboat deck,</a:t>
            </a:r>
          </a:p>
          <a:p>
            <a:pPr marL="0" indent="0">
              <a:buNone/>
            </a:pPr>
            <a:r>
              <a:rPr lang="en-US" sz="3400" dirty="0"/>
              <a:t>The shoemaker singing as he sits on his bench, the hatter singing as he stands,</a:t>
            </a:r>
          </a:p>
          <a:p>
            <a:pPr marL="0" indent="0">
              <a:buNone/>
            </a:pPr>
            <a:r>
              <a:rPr lang="en-US" sz="3400" dirty="0"/>
              <a:t>The wood-cutter’s song, the ploughboy’s on his way in the morning, or at noon intermission or at sundown,</a:t>
            </a:r>
          </a:p>
          <a:p>
            <a:pPr marL="0" indent="0">
              <a:buNone/>
            </a:pPr>
            <a:r>
              <a:rPr lang="en-US" sz="3400" dirty="0"/>
              <a:t>The delicious singing of the mother, or of the young wife at work, or of the girl sewing or washing,</a:t>
            </a:r>
          </a:p>
          <a:p>
            <a:pPr marL="0" indent="0">
              <a:buNone/>
            </a:pPr>
            <a:r>
              <a:rPr lang="en-US" sz="3400" dirty="0"/>
              <a:t>Each singing what belongs to him or her and to none else,</a:t>
            </a:r>
          </a:p>
          <a:p>
            <a:pPr marL="0" indent="0">
              <a:buNone/>
            </a:pPr>
            <a:r>
              <a:rPr lang="en-US" sz="3400" dirty="0"/>
              <a:t>The day what belongs to the day—at night the party of young fellows, robust, friendly,</a:t>
            </a:r>
          </a:p>
          <a:p>
            <a:pPr marL="0" indent="0">
              <a:buNone/>
            </a:pPr>
            <a:r>
              <a:rPr lang="en-US" sz="3400" dirty="0"/>
              <a:t>Singing with open mouths their strong melodious songs.</a:t>
            </a:r>
          </a:p>
          <a:p>
            <a:pPr marL="0" indent="0">
              <a:buNone/>
            </a:pPr>
            <a:endParaRPr lang="en-US" dirty="0"/>
          </a:p>
        </p:txBody>
      </p:sp>
      <p:pic>
        <p:nvPicPr>
          <p:cNvPr id="5" name="Picture 4">
            <a:extLst>
              <a:ext uri="{FF2B5EF4-FFF2-40B4-BE49-F238E27FC236}">
                <a16:creationId xmlns:a16="http://schemas.microsoft.com/office/drawing/2014/main" id="{73D1041D-E0AB-4B86-9910-E7792DA1F46B}"/>
              </a:ext>
            </a:extLst>
          </p:cNvPr>
          <p:cNvPicPr>
            <a:picLocks noChangeAspect="1"/>
          </p:cNvPicPr>
          <p:nvPr/>
        </p:nvPicPr>
        <p:blipFill>
          <a:blip r:embed="rId2"/>
          <a:stretch>
            <a:fillRect/>
          </a:stretch>
        </p:blipFill>
        <p:spPr>
          <a:xfrm>
            <a:off x="9539020" y="948698"/>
            <a:ext cx="2183531" cy="220459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33015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3">
                                            <p:txEl>
                                              <p:pRg st="4" end="4"/>
                                            </p:txEl>
                                          </p:spTgt>
                                        </p:tgtEl>
                                        <p:attrNameLst>
                                          <p:attrName>style.visibility</p:attrName>
                                        </p:attrNameLst>
                                      </p:cBhvr>
                                      <p:to>
                                        <p:strVal val="visible"/>
                                      </p:to>
                                    </p:set>
                                    <p:animEffect transition="in" filter="wipe(down)">
                                      <p:cBhvr>
                                        <p:cTn id="79" dur="580">
                                          <p:stCondLst>
                                            <p:cond delay="0"/>
                                          </p:stCondLst>
                                        </p:cTn>
                                        <p:tgtEl>
                                          <p:spTgt spid="3">
                                            <p:txEl>
                                              <p:pRg st="4" end="4"/>
                                            </p:txEl>
                                          </p:spTgt>
                                        </p:tgtEl>
                                      </p:cBhvr>
                                    </p:animEffect>
                                    <p:anim calcmode="lin" valueType="num">
                                      <p:cBhvr>
                                        <p:cTn id="8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4" end="4"/>
                                            </p:txEl>
                                          </p:spTgt>
                                        </p:tgtEl>
                                      </p:cBhvr>
                                      <p:to x="100000" y="60000"/>
                                    </p:animScale>
                                    <p:animScale>
                                      <p:cBhvr>
                                        <p:cTn id="86" dur="166" decel="50000">
                                          <p:stCondLst>
                                            <p:cond delay="676"/>
                                          </p:stCondLst>
                                        </p:cTn>
                                        <p:tgtEl>
                                          <p:spTgt spid="3">
                                            <p:txEl>
                                              <p:pRg st="4" end="4"/>
                                            </p:txEl>
                                          </p:spTgt>
                                        </p:tgtEl>
                                      </p:cBhvr>
                                      <p:to x="100000" y="100000"/>
                                    </p:animScale>
                                    <p:animScale>
                                      <p:cBhvr>
                                        <p:cTn id="87" dur="26">
                                          <p:stCondLst>
                                            <p:cond delay="1312"/>
                                          </p:stCondLst>
                                        </p:cTn>
                                        <p:tgtEl>
                                          <p:spTgt spid="3">
                                            <p:txEl>
                                              <p:pRg st="4" end="4"/>
                                            </p:txEl>
                                          </p:spTgt>
                                        </p:tgtEl>
                                      </p:cBhvr>
                                      <p:to x="100000" y="80000"/>
                                    </p:animScale>
                                    <p:animScale>
                                      <p:cBhvr>
                                        <p:cTn id="88" dur="166" decel="50000">
                                          <p:stCondLst>
                                            <p:cond delay="1338"/>
                                          </p:stCondLst>
                                        </p:cTn>
                                        <p:tgtEl>
                                          <p:spTgt spid="3">
                                            <p:txEl>
                                              <p:pRg st="4" end="4"/>
                                            </p:txEl>
                                          </p:spTgt>
                                        </p:tgtEl>
                                      </p:cBhvr>
                                      <p:to x="100000" y="100000"/>
                                    </p:animScale>
                                    <p:animScale>
                                      <p:cBhvr>
                                        <p:cTn id="89" dur="26">
                                          <p:stCondLst>
                                            <p:cond delay="1642"/>
                                          </p:stCondLst>
                                        </p:cTn>
                                        <p:tgtEl>
                                          <p:spTgt spid="3">
                                            <p:txEl>
                                              <p:pRg st="4" end="4"/>
                                            </p:txEl>
                                          </p:spTgt>
                                        </p:tgtEl>
                                      </p:cBhvr>
                                      <p:to x="100000" y="90000"/>
                                    </p:animScale>
                                    <p:animScale>
                                      <p:cBhvr>
                                        <p:cTn id="90" dur="166" decel="50000">
                                          <p:stCondLst>
                                            <p:cond delay="1668"/>
                                          </p:stCondLst>
                                        </p:cTn>
                                        <p:tgtEl>
                                          <p:spTgt spid="3">
                                            <p:txEl>
                                              <p:pRg st="4" end="4"/>
                                            </p:txEl>
                                          </p:spTgt>
                                        </p:tgtEl>
                                      </p:cBhvr>
                                      <p:to x="100000" y="100000"/>
                                    </p:animScale>
                                    <p:animScale>
                                      <p:cBhvr>
                                        <p:cTn id="91" dur="26">
                                          <p:stCondLst>
                                            <p:cond delay="1808"/>
                                          </p:stCondLst>
                                        </p:cTn>
                                        <p:tgtEl>
                                          <p:spTgt spid="3">
                                            <p:txEl>
                                              <p:pRg st="4" end="4"/>
                                            </p:txEl>
                                          </p:spTgt>
                                        </p:tgtEl>
                                      </p:cBhvr>
                                      <p:to x="100000" y="95000"/>
                                    </p:animScale>
                                    <p:animScale>
                                      <p:cBhvr>
                                        <p:cTn id="92" dur="166" decel="50000">
                                          <p:stCondLst>
                                            <p:cond delay="1834"/>
                                          </p:stCondLst>
                                        </p:cTn>
                                        <p:tgtEl>
                                          <p:spTgt spid="3">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3">
                                            <p:txEl>
                                              <p:pRg st="5" end="5"/>
                                            </p:txEl>
                                          </p:spTgt>
                                        </p:tgtEl>
                                        <p:attrNameLst>
                                          <p:attrName>style.visibility</p:attrName>
                                        </p:attrNameLst>
                                      </p:cBhvr>
                                      <p:to>
                                        <p:strVal val="visible"/>
                                      </p:to>
                                    </p:set>
                                    <p:animEffect transition="in" filter="wipe(down)">
                                      <p:cBhvr>
                                        <p:cTn id="97" dur="580">
                                          <p:stCondLst>
                                            <p:cond delay="0"/>
                                          </p:stCondLst>
                                        </p:cTn>
                                        <p:tgtEl>
                                          <p:spTgt spid="3">
                                            <p:txEl>
                                              <p:pRg st="5" end="5"/>
                                            </p:txEl>
                                          </p:spTgt>
                                        </p:tgtEl>
                                      </p:cBhvr>
                                    </p:animEffect>
                                    <p:anim calcmode="lin" valueType="num">
                                      <p:cBhvr>
                                        <p:cTn id="9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
                                            <p:txEl>
                                              <p:pRg st="5" end="5"/>
                                            </p:txEl>
                                          </p:spTgt>
                                        </p:tgtEl>
                                      </p:cBhvr>
                                      <p:to x="100000" y="60000"/>
                                    </p:animScale>
                                    <p:animScale>
                                      <p:cBhvr>
                                        <p:cTn id="104" dur="166" decel="50000">
                                          <p:stCondLst>
                                            <p:cond delay="676"/>
                                          </p:stCondLst>
                                        </p:cTn>
                                        <p:tgtEl>
                                          <p:spTgt spid="3">
                                            <p:txEl>
                                              <p:pRg st="5" end="5"/>
                                            </p:txEl>
                                          </p:spTgt>
                                        </p:tgtEl>
                                      </p:cBhvr>
                                      <p:to x="100000" y="100000"/>
                                    </p:animScale>
                                    <p:animScale>
                                      <p:cBhvr>
                                        <p:cTn id="105" dur="26">
                                          <p:stCondLst>
                                            <p:cond delay="1312"/>
                                          </p:stCondLst>
                                        </p:cTn>
                                        <p:tgtEl>
                                          <p:spTgt spid="3">
                                            <p:txEl>
                                              <p:pRg st="5" end="5"/>
                                            </p:txEl>
                                          </p:spTgt>
                                        </p:tgtEl>
                                      </p:cBhvr>
                                      <p:to x="100000" y="80000"/>
                                    </p:animScale>
                                    <p:animScale>
                                      <p:cBhvr>
                                        <p:cTn id="106" dur="166" decel="50000">
                                          <p:stCondLst>
                                            <p:cond delay="1338"/>
                                          </p:stCondLst>
                                        </p:cTn>
                                        <p:tgtEl>
                                          <p:spTgt spid="3">
                                            <p:txEl>
                                              <p:pRg st="5" end="5"/>
                                            </p:txEl>
                                          </p:spTgt>
                                        </p:tgtEl>
                                      </p:cBhvr>
                                      <p:to x="100000" y="100000"/>
                                    </p:animScale>
                                    <p:animScale>
                                      <p:cBhvr>
                                        <p:cTn id="107" dur="26">
                                          <p:stCondLst>
                                            <p:cond delay="1642"/>
                                          </p:stCondLst>
                                        </p:cTn>
                                        <p:tgtEl>
                                          <p:spTgt spid="3">
                                            <p:txEl>
                                              <p:pRg st="5" end="5"/>
                                            </p:txEl>
                                          </p:spTgt>
                                        </p:tgtEl>
                                      </p:cBhvr>
                                      <p:to x="100000" y="90000"/>
                                    </p:animScale>
                                    <p:animScale>
                                      <p:cBhvr>
                                        <p:cTn id="108" dur="166" decel="50000">
                                          <p:stCondLst>
                                            <p:cond delay="1668"/>
                                          </p:stCondLst>
                                        </p:cTn>
                                        <p:tgtEl>
                                          <p:spTgt spid="3">
                                            <p:txEl>
                                              <p:pRg st="5" end="5"/>
                                            </p:txEl>
                                          </p:spTgt>
                                        </p:tgtEl>
                                      </p:cBhvr>
                                      <p:to x="100000" y="100000"/>
                                    </p:animScale>
                                    <p:animScale>
                                      <p:cBhvr>
                                        <p:cTn id="109" dur="26">
                                          <p:stCondLst>
                                            <p:cond delay="1808"/>
                                          </p:stCondLst>
                                        </p:cTn>
                                        <p:tgtEl>
                                          <p:spTgt spid="3">
                                            <p:txEl>
                                              <p:pRg st="5" end="5"/>
                                            </p:txEl>
                                          </p:spTgt>
                                        </p:tgtEl>
                                      </p:cBhvr>
                                      <p:to x="100000" y="95000"/>
                                    </p:animScale>
                                    <p:animScale>
                                      <p:cBhvr>
                                        <p:cTn id="110" dur="166" decel="50000">
                                          <p:stCondLst>
                                            <p:cond delay="1834"/>
                                          </p:stCondLst>
                                        </p:cTn>
                                        <p:tgtEl>
                                          <p:spTgt spid="3">
                                            <p:txEl>
                                              <p:pRg st="5" end="5"/>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3">
                                            <p:txEl>
                                              <p:pRg st="6" end="6"/>
                                            </p:txEl>
                                          </p:spTgt>
                                        </p:tgtEl>
                                        <p:attrNameLst>
                                          <p:attrName>style.visibility</p:attrName>
                                        </p:attrNameLst>
                                      </p:cBhvr>
                                      <p:to>
                                        <p:strVal val="visible"/>
                                      </p:to>
                                    </p:set>
                                    <p:animEffect transition="in" filter="wipe(down)">
                                      <p:cBhvr>
                                        <p:cTn id="115" dur="580">
                                          <p:stCondLst>
                                            <p:cond delay="0"/>
                                          </p:stCondLst>
                                        </p:cTn>
                                        <p:tgtEl>
                                          <p:spTgt spid="3">
                                            <p:txEl>
                                              <p:pRg st="6" end="6"/>
                                            </p:txEl>
                                          </p:spTgt>
                                        </p:tgtEl>
                                      </p:cBhvr>
                                    </p:animEffect>
                                    <p:anim calcmode="lin" valueType="num">
                                      <p:cBhvr>
                                        <p:cTn id="116"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3">
                                            <p:txEl>
                                              <p:pRg st="6" end="6"/>
                                            </p:txEl>
                                          </p:spTgt>
                                        </p:tgtEl>
                                      </p:cBhvr>
                                      <p:to x="100000" y="60000"/>
                                    </p:animScale>
                                    <p:animScale>
                                      <p:cBhvr>
                                        <p:cTn id="122" dur="166" decel="50000">
                                          <p:stCondLst>
                                            <p:cond delay="676"/>
                                          </p:stCondLst>
                                        </p:cTn>
                                        <p:tgtEl>
                                          <p:spTgt spid="3">
                                            <p:txEl>
                                              <p:pRg st="6" end="6"/>
                                            </p:txEl>
                                          </p:spTgt>
                                        </p:tgtEl>
                                      </p:cBhvr>
                                      <p:to x="100000" y="100000"/>
                                    </p:animScale>
                                    <p:animScale>
                                      <p:cBhvr>
                                        <p:cTn id="123" dur="26">
                                          <p:stCondLst>
                                            <p:cond delay="1312"/>
                                          </p:stCondLst>
                                        </p:cTn>
                                        <p:tgtEl>
                                          <p:spTgt spid="3">
                                            <p:txEl>
                                              <p:pRg st="6" end="6"/>
                                            </p:txEl>
                                          </p:spTgt>
                                        </p:tgtEl>
                                      </p:cBhvr>
                                      <p:to x="100000" y="80000"/>
                                    </p:animScale>
                                    <p:animScale>
                                      <p:cBhvr>
                                        <p:cTn id="124" dur="166" decel="50000">
                                          <p:stCondLst>
                                            <p:cond delay="1338"/>
                                          </p:stCondLst>
                                        </p:cTn>
                                        <p:tgtEl>
                                          <p:spTgt spid="3">
                                            <p:txEl>
                                              <p:pRg st="6" end="6"/>
                                            </p:txEl>
                                          </p:spTgt>
                                        </p:tgtEl>
                                      </p:cBhvr>
                                      <p:to x="100000" y="100000"/>
                                    </p:animScale>
                                    <p:animScale>
                                      <p:cBhvr>
                                        <p:cTn id="125" dur="26">
                                          <p:stCondLst>
                                            <p:cond delay="1642"/>
                                          </p:stCondLst>
                                        </p:cTn>
                                        <p:tgtEl>
                                          <p:spTgt spid="3">
                                            <p:txEl>
                                              <p:pRg st="6" end="6"/>
                                            </p:txEl>
                                          </p:spTgt>
                                        </p:tgtEl>
                                      </p:cBhvr>
                                      <p:to x="100000" y="90000"/>
                                    </p:animScale>
                                    <p:animScale>
                                      <p:cBhvr>
                                        <p:cTn id="126" dur="166" decel="50000">
                                          <p:stCondLst>
                                            <p:cond delay="1668"/>
                                          </p:stCondLst>
                                        </p:cTn>
                                        <p:tgtEl>
                                          <p:spTgt spid="3">
                                            <p:txEl>
                                              <p:pRg st="6" end="6"/>
                                            </p:txEl>
                                          </p:spTgt>
                                        </p:tgtEl>
                                      </p:cBhvr>
                                      <p:to x="100000" y="100000"/>
                                    </p:animScale>
                                    <p:animScale>
                                      <p:cBhvr>
                                        <p:cTn id="127" dur="26">
                                          <p:stCondLst>
                                            <p:cond delay="1808"/>
                                          </p:stCondLst>
                                        </p:cTn>
                                        <p:tgtEl>
                                          <p:spTgt spid="3">
                                            <p:txEl>
                                              <p:pRg st="6" end="6"/>
                                            </p:txEl>
                                          </p:spTgt>
                                        </p:tgtEl>
                                      </p:cBhvr>
                                      <p:to x="100000" y="95000"/>
                                    </p:animScale>
                                    <p:animScale>
                                      <p:cBhvr>
                                        <p:cTn id="128" dur="166" decel="50000">
                                          <p:stCondLst>
                                            <p:cond delay="1834"/>
                                          </p:stCondLst>
                                        </p:cTn>
                                        <p:tgtEl>
                                          <p:spTgt spid="3">
                                            <p:txEl>
                                              <p:pRg st="6" end="6"/>
                                            </p:tx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grpId="0" nodeType="clickEffect">
                                  <p:stCondLst>
                                    <p:cond delay="0"/>
                                  </p:stCondLst>
                                  <p:childTnLst>
                                    <p:set>
                                      <p:cBhvr>
                                        <p:cTn id="132" dur="1" fill="hold">
                                          <p:stCondLst>
                                            <p:cond delay="0"/>
                                          </p:stCondLst>
                                        </p:cTn>
                                        <p:tgtEl>
                                          <p:spTgt spid="3">
                                            <p:txEl>
                                              <p:pRg st="7" end="7"/>
                                            </p:txEl>
                                          </p:spTgt>
                                        </p:tgtEl>
                                        <p:attrNameLst>
                                          <p:attrName>style.visibility</p:attrName>
                                        </p:attrNameLst>
                                      </p:cBhvr>
                                      <p:to>
                                        <p:strVal val="visible"/>
                                      </p:to>
                                    </p:set>
                                    <p:animEffect transition="in" filter="wipe(down)">
                                      <p:cBhvr>
                                        <p:cTn id="133" dur="580">
                                          <p:stCondLst>
                                            <p:cond delay="0"/>
                                          </p:stCondLst>
                                        </p:cTn>
                                        <p:tgtEl>
                                          <p:spTgt spid="3">
                                            <p:txEl>
                                              <p:pRg st="7" end="7"/>
                                            </p:txEl>
                                          </p:spTgt>
                                        </p:tgtEl>
                                      </p:cBhvr>
                                    </p:animEffect>
                                    <p:anim calcmode="lin" valueType="num">
                                      <p:cBhvr>
                                        <p:cTn id="134"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39" dur="26">
                                          <p:stCondLst>
                                            <p:cond delay="650"/>
                                          </p:stCondLst>
                                        </p:cTn>
                                        <p:tgtEl>
                                          <p:spTgt spid="3">
                                            <p:txEl>
                                              <p:pRg st="7" end="7"/>
                                            </p:txEl>
                                          </p:spTgt>
                                        </p:tgtEl>
                                      </p:cBhvr>
                                      <p:to x="100000" y="60000"/>
                                    </p:animScale>
                                    <p:animScale>
                                      <p:cBhvr>
                                        <p:cTn id="140" dur="166" decel="50000">
                                          <p:stCondLst>
                                            <p:cond delay="676"/>
                                          </p:stCondLst>
                                        </p:cTn>
                                        <p:tgtEl>
                                          <p:spTgt spid="3">
                                            <p:txEl>
                                              <p:pRg st="7" end="7"/>
                                            </p:txEl>
                                          </p:spTgt>
                                        </p:tgtEl>
                                      </p:cBhvr>
                                      <p:to x="100000" y="100000"/>
                                    </p:animScale>
                                    <p:animScale>
                                      <p:cBhvr>
                                        <p:cTn id="141" dur="26">
                                          <p:stCondLst>
                                            <p:cond delay="1312"/>
                                          </p:stCondLst>
                                        </p:cTn>
                                        <p:tgtEl>
                                          <p:spTgt spid="3">
                                            <p:txEl>
                                              <p:pRg st="7" end="7"/>
                                            </p:txEl>
                                          </p:spTgt>
                                        </p:tgtEl>
                                      </p:cBhvr>
                                      <p:to x="100000" y="80000"/>
                                    </p:animScale>
                                    <p:animScale>
                                      <p:cBhvr>
                                        <p:cTn id="142" dur="166" decel="50000">
                                          <p:stCondLst>
                                            <p:cond delay="1338"/>
                                          </p:stCondLst>
                                        </p:cTn>
                                        <p:tgtEl>
                                          <p:spTgt spid="3">
                                            <p:txEl>
                                              <p:pRg st="7" end="7"/>
                                            </p:txEl>
                                          </p:spTgt>
                                        </p:tgtEl>
                                      </p:cBhvr>
                                      <p:to x="100000" y="100000"/>
                                    </p:animScale>
                                    <p:animScale>
                                      <p:cBhvr>
                                        <p:cTn id="143" dur="26">
                                          <p:stCondLst>
                                            <p:cond delay="1642"/>
                                          </p:stCondLst>
                                        </p:cTn>
                                        <p:tgtEl>
                                          <p:spTgt spid="3">
                                            <p:txEl>
                                              <p:pRg st="7" end="7"/>
                                            </p:txEl>
                                          </p:spTgt>
                                        </p:tgtEl>
                                      </p:cBhvr>
                                      <p:to x="100000" y="90000"/>
                                    </p:animScale>
                                    <p:animScale>
                                      <p:cBhvr>
                                        <p:cTn id="144" dur="166" decel="50000">
                                          <p:stCondLst>
                                            <p:cond delay="1668"/>
                                          </p:stCondLst>
                                        </p:cTn>
                                        <p:tgtEl>
                                          <p:spTgt spid="3">
                                            <p:txEl>
                                              <p:pRg st="7" end="7"/>
                                            </p:txEl>
                                          </p:spTgt>
                                        </p:tgtEl>
                                      </p:cBhvr>
                                      <p:to x="100000" y="100000"/>
                                    </p:animScale>
                                    <p:animScale>
                                      <p:cBhvr>
                                        <p:cTn id="145" dur="26">
                                          <p:stCondLst>
                                            <p:cond delay="1808"/>
                                          </p:stCondLst>
                                        </p:cTn>
                                        <p:tgtEl>
                                          <p:spTgt spid="3">
                                            <p:txEl>
                                              <p:pRg st="7" end="7"/>
                                            </p:txEl>
                                          </p:spTgt>
                                        </p:tgtEl>
                                      </p:cBhvr>
                                      <p:to x="100000" y="95000"/>
                                    </p:animScale>
                                    <p:animScale>
                                      <p:cBhvr>
                                        <p:cTn id="146" dur="166" decel="50000">
                                          <p:stCondLst>
                                            <p:cond delay="1834"/>
                                          </p:stCondLst>
                                        </p:cTn>
                                        <p:tgtEl>
                                          <p:spTgt spid="3">
                                            <p:txEl>
                                              <p:pRg st="7" end="7"/>
                                            </p:txEl>
                                          </p:spTgt>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grpId="0" nodeType="clickEffect">
                                  <p:stCondLst>
                                    <p:cond delay="0"/>
                                  </p:stCondLst>
                                  <p:childTnLst>
                                    <p:set>
                                      <p:cBhvr>
                                        <p:cTn id="150" dur="1" fill="hold">
                                          <p:stCondLst>
                                            <p:cond delay="0"/>
                                          </p:stCondLst>
                                        </p:cTn>
                                        <p:tgtEl>
                                          <p:spTgt spid="3">
                                            <p:txEl>
                                              <p:pRg st="8" end="8"/>
                                            </p:txEl>
                                          </p:spTgt>
                                        </p:tgtEl>
                                        <p:attrNameLst>
                                          <p:attrName>style.visibility</p:attrName>
                                        </p:attrNameLst>
                                      </p:cBhvr>
                                      <p:to>
                                        <p:strVal val="visible"/>
                                      </p:to>
                                    </p:set>
                                    <p:animEffect transition="in" filter="wipe(down)">
                                      <p:cBhvr>
                                        <p:cTn id="151" dur="580">
                                          <p:stCondLst>
                                            <p:cond delay="0"/>
                                          </p:stCondLst>
                                        </p:cTn>
                                        <p:tgtEl>
                                          <p:spTgt spid="3">
                                            <p:txEl>
                                              <p:pRg st="8" end="8"/>
                                            </p:txEl>
                                          </p:spTgt>
                                        </p:tgtEl>
                                      </p:cBhvr>
                                    </p:animEffect>
                                    <p:anim calcmode="lin" valueType="num">
                                      <p:cBhvr>
                                        <p:cTn id="152"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57" dur="26">
                                          <p:stCondLst>
                                            <p:cond delay="650"/>
                                          </p:stCondLst>
                                        </p:cTn>
                                        <p:tgtEl>
                                          <p:spTgt spid="3">
                                            <p:txEl>
                                              <p:pRg st="8" end="8"/>
                                            </p:txEl>
                                          </p:spTgt>
                                        </p:tgtEl>
                                      </p:cBhvr>
                                      <p:to x="100000" y="60000"/>
                                    </p:animScale>
                                    <p:animScale>
                                      <p:cBhvr>
                                        <p:cTn id="158" dur="166" decel="50000">
                                          <p:stCondLst>
                                            <p:cond delay="676"/>
                                          </p:stCondLst>
                                        </p:cTn>
                                        <p:tgtEl>
                                          <p:spTgt spid="3">
                                            <p:txEl>
                                              <p:pRg st="8" end="8"/>
                                            </p:txEl>
                                          </p:spTgt>
                                        </p:tgtEl>
                                      </p:cBhvr>
                                      <p:to x="100000" y="100000"/>
                                    </p:animScale>
                                    <p:animScale>
                                      <p:cBhvr>
                                        <p:cTn id="159" dur="26">
                                          <p:stCondLst>
                                            <p:cond delay="1312"/>
                                          </p:stCondLst>
                                        </p:cTn>
                                        <p:tgtEl>
                                          <p:spTgt spid="3">
                                            <p:txEl>
                                              <p:pRg st="8" end="8"/>
                                            </p:txEl>
                                          </p:spTgt>
                                        </p:tgtEl>
                                      </p:cBhvr>
                                      <p:to x="100000" y="80000"/>
                                    </p:animScale>
                                    <p:animScale>
                                      <p:cBhvr>
                                        <p:cTn id="160" dur="166" decel="50000">
                                          <p:stCondLst>
                                            <p:cond delay="1338"/>
                                          </p:stCondLst>
                                        </p:cTn>
                                        <p:tgtEl>
                                          <p:spTgt spid="3">
                                            <p:txEl>
                                              <p:pRg st="8" end="8"/>
                                            </p:txEl>
                                          </p:spTgt>
                                        </p:tgtEl>
                                      </p:cBhvr>
                                      <p:to x="100000" y="100000"/>
                                    </p:animScale>
                                    <p:animScale>
                                      <p:cBhvr>
                                        <p:cTn id="161" dur="26">
                                          <p:stCondLst>
                                            <p:cond delay="1642"/>
                                          </p:stCondLst>
                                        </p:cTn>
                                        <p:tgtEl>
                                          <p:spTgt spid="3">
                                            <p:txEl>
                                              <p:pRg st="8" end="8"/>
                                            </p:txEl>
                                          </p:spTgt>
                                        </p:tgtEl>
                                      </p:cBhvr>
                                      <p:to x="100000" y="90000"/>
                                    </p:animScale>
                                    <p:animScale>
                                      <p:cBhvr>
                                        <p:cTn id="162" dur="166" decel="50000">
                                          <p:stCondLst>
                                            <p:cond delay="1668"/>
                                          </p:stCondLst>
                                        </p:cTn>
                                        <p:tgtEl>
                                          <p:spTgt spid="3">
                                            <p:txEl>
                                              <p:pRg st="8" end="8"/>
                                            </p:txEl>
                                          </p:spTgt>
                                        </p:tgtEl>
                                      </p:cBhvr>
                                      <p:to x="100000" y="100000"/>
                                    </p:animScale>
                                    <p:animScale>
                                      <p:cBhvr>
                                        <p:cTn id="163" dur="26">
                                          <p:stCondLst>
                                            <p:cond delay="1808"/>
                                          </p:stCondLst>
                                        </p:cTn>
                                        <p:tgtEl>
                                          <p:spTgt spid="3">
                                            <p:txEl>
                                              <p:pRg st="8" end="8"/>
                                            </p:txEl>
                                          </p:spTgt>
                                        </p:tgtEl>
                                      </p:cBhvr>
                                      <p:to x="100000" y="95000"/>
                                    </p:animScale>
                                    <p:animScale>
                                      <p:cBhvr>
                                        <p:cTn id="164" dur="166" decel="50000">
                                          <p:stCondLst>
                                            <p:cond delay="1834"/>
                                          </p:stCondLst>
                                        </p:cTn>
                                        <p:tgtEl>
                                          <p:spTgt spid="3">
                                            <p:txEl>
                                              <p:pRg st="8" end="8"/>
                                            </p:txEl>
                                          </p:spTgt>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1" presetClass="entr" presetSubtype="0" fill="hold" nodeType="clickEffect">
                                  <p:stCondLst>
                                    <p:cond delay="0"/>
                                  </p:stCondLst>
                                  <p:childTnLst>
                                    <p:set>
                                      <p:cBhvr>
                                        <p:cTn id="16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8D0622-60C2-4D11-901E-562FB1025FE9}"/>
              </a:ext>
            </a:extLst>
          </p:cNvPr>
          <p:cNvSpPr>
            <a:spLocks noGrp="1"/>
          </p:cNvSpPr>
          <p:nvPr>
            <p:ph type="title"/>
          </p:nvPr>
        </p:nvSpPr>
        <p:spPr/>
        <p:txBody>
          <a:bodyPr/>
          <a:lstStyle/>
          <a:p>
            <a:r>
              <a:rPr lang="en-US" dirty="0">
                <a:solidFill>
                  <a:srgbClr val="F25826"/>
                </a:solidFill>
              </a:rPr>
              <a:t>Discuss &amp; write</a:t>
            </a:r>
          </a:p>
        </p:txBody>
      </p:sp>
      <p:sp>
        <p:nvSpPr>
          <p:cNvPr id="6" name="Content Placeholder 5">
            <a:extLst>
              <a:ext uri="{FF2B5EF4-FFF2-40B4-BE49-F238E27FC236}">
                <a16:creationId xmlns:a16="http://schemas.microsoft.com/office/drawing/2014/main" id="{22D38395-C5A0-43EF-9B41-111A86DBA252}"/>
              </a:ext>
            </a:extLst>
          </p:cNvPr>
          <p:cNvSpPr>
            <a:spLocks noGrp="1"/>
          </p:cNvSpPr>
          <p:nvPr>
            <p:ph idx="1"/>
          </p:nvPr>
        </p:nvSpPr>
        <p:spPr>
          <a:xfrm>
            <a:off x="838200" y="1373562"/>
            <a:ext cx="10515600" cy="4351338"/>
          </a:xfrm>
        </p:spPr>
        <p:txBody>
          <a:bodyPr>
            <a:normAutofit fontScale="92500" lnSpcReduction="20000"/>
          </a:bodyPr>
          <a:lstStyle/>
          <a:p>
            <a:pPr>
              <a:lnSpc>
                <a:spcPct val="150000"/>
              </a:lnSpc>
            </a:pPr>
            <a:r>
              <a:rPr lang="en-US" dirty="0"/>
              <a:t>Consider how Whitman’s experiences influenced this poem</a:t>
            </a:r>
          </a:p>
          <a:p>
            <a:pPr>
              <a:lnSpc>
                <a:spcPct val="150000"/>
              </a:lnSpc>
            </a:pPr>
            <a:r>
              <a:rPr lang="en-US" dirty="0"/>
              <a:t>How do you think he felt about America?</a:t>
            </a:r>
          </a:p>
          <a:p>
            <a:pPr>
              <a:lnSpc>
                <a:spcPct val="150000"/>
              </a:lnSpc>
            </a:pPr>
            <a:r>
              <a:rPr lang="en-US" dirty="0"/>
              <a:t>What are some contrasts that you notice between McKay’s </a:t>
            </a:r>
            <a:r>
              <a:rPr lang="en-US" i="1" dirty="0"/>
              <a:t>America</a:t>
            </a:r>
            <a:r>
              <a:rPr lang="en-US" dirty="0"/>
              <a:t>, </a:t>
            </a:r>
            <a:r>
              <a:rPr lang="en-US" i="1" dirty="0"/>
              <a:t>Threat?, </a:t>
            </a:r>
            <a:r>
              <a:rPr lang="en-US" dirty="0"/>
              <a:t>and this poem? </a:t>
            </a:r>
          </a:p>
          <a:p>
            <a:pPr>
              <a:lnSpc>
                <a:spcPct val="150000"/>
              </a:lnSpc>
            </a:pPr>
            <a:endParaRPr lang="en-US" dirty="0"/>
          </a:p>
          <a:p>
            <a:pPr>
              <a:lnSpc>
                <a:spcPct val="150000"/>
              </a:lnSpc>
            </a:pPr>
            <a:r>
              <a:rPr lang="en-US" b="1" dirty="0"/>
              <a:t>Let’s fill in the 4</a:t>
            </a:r>
            <a:r>
              <a:rPr lang="en-US" b="1" baseline="30000" dirty="0"/>
              <a:t>th</a:t>
            </a:r>
            <a:r>
              <a:rPr lang="en-US" b="1" dirty="0"/>
              <a:t>  column of the graphic organizer</a:t>
            </a:r>
          </a:p>
          <a:p>
            <a:pPr lvl="1">
              <a:lnSpc>
                <a:spcPct val="150000"/>
              </a:lnSpc>
            </a:pPr>
            <a:r>
              <a:rPr lang="en-US" dirty="0"/>
              <a:t>Write 2-3 sentences describing how McKay’s experiences might define his identity. </a:t>
            </a:r>
          </a:p>
        </p:txBody>
      </p:sp>
    </p:spTree>
    <p:extLst>
      <p:ext uri="{BB962C8B-B14F-4D97-AF65-F5344CB8AC3E}">
        <p14:creationId xmlns:p14="http://schemas.microsoft.com/office/powerpoint/2010/main" val="26834301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03DBDC-F44B-46D3-8457-37DA95FCDA8D}"/>
              </a:ext>
            </a:extLst>
          </p:cNvPr>
          <p:cNvSpPr>
            <a:spLocks noGrp="1"/>
          </p:cNvSpPr>
          <p:nvPr>
            <p:ph idx="1"/>
          </p:nvPr>
        </p:nvSpPr>
        <p:spPr/>
        <p:txBody>
          <a:bodyPr/>
          <a:lstStyle/>
          <a:p>
            <a:pPr marL="0" indent="0">
              <a:buNone/>
            </a:pPr>
            <a:r>
              <a:rPr lang="en-US" sz="3200" dirty="0"/>
              <a:t>Using both pieces of artwork and a poem of your choice, answer the following prompt:</a:t>
            </a:r>
          </a:p>
          <a:p>
            <a:pPr marL="0" indent="0">
              <a:buNone/>
            </a:pPr>
            <a:endParaRPr lang="en-US" sz="3200" dirty="0"/>
          </a:p>
          <a:p>
            <a:pPr marL="0" indent="0">
              <a:buNone/>
            </a:pPr>
            <a:r>
              <a:rPr lang="en-US" sz="4400" dirty="0"/>
              <a:t>How can social awareness help us understand how individuals experience the world? Reference specific elements within each piece of art. </a:t>
            </a:r>
          </a:p>
          <a:p>
            <a:pPr marL="457200" lvl="1" indent="0">
              <a:buNone/>
            </a:pPr>
            <a:endParaRPr lang="en-US" sz="3200" dirty="0"/>
          </a:p>
        </p:txBody>
      </p:sp>
      <p:sp>
        <p:nvSpPr>
          <p:cNvPr id="6" name="Title 1">
            <a:extLst>
              <a:ext uri="{FF2B5EF4-FFF2-40B4-BE49-F238E27FC236}">
                <a16:creationId xmlns:a16="http://schemas.microsoft.com/office/drawing/2014/main" id="{F5E6E124-617A-426C-9F88-441A8EDD5B38}"/>
              </a:ext>
            </a:extLst>
          </p:cNvPr>
          <p:cNvSpPr>
            <a:spLocks noGrp="1"/>
          </p:cNvSpPr>
          <p:nvPr>
            <p:ph type="title"/>
          </p:nvPr>
        </p:nvSpPr>
        <p:spPr>
          <a:xfrm>
            <a:off x="92475" y="436146"/>
            <a:ext cx="10515600" cy="1325563"/>
          </a:xfrm>
        </p:spPr>
        <p:txBody>
          <a:bodyPr/>
          <a:lstStyle/>
          <a:p>
            <a:pPr algn="ctr"/>
            <a:r>
              <a:rPr lang="en-US" b="1" dirty="0">
                <a:solidFill>
                  <a:srgbClr val="F25826"/>
                </a:solidFill>
              </a:rPr>
              <a:t>Cumulative writing activity-Journal prompt</a:t>
            </a:r>
          </a:p>
        </p:txBody>
      </p:sp>
    </p:spTree>
    <p:extLst>
      <p:ext uri="{BB962C8B-B14F-4D97-AF65-F5344CB8AC3E}">
        <p14:creationId xmlns:p14="http://schemas.microsoft.com/office/powerpoint/2010/main" val="18307202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4B8C2-BECA-466D-B6E3-57C70C73E2CF}"/>
              </a:ext>
            </a:extLst>
          </p:cNvPr>
          <p:cNvSpPr>
            <a:spLocks noGrp="1"/>
          </p:cNvSpPr>
          <p:nvPr>
            <p:ph type="title"/>
          </p:nvPr>
        </p:nvSpPr>
        <p:spPr/>
        <p:txBody>
          <a:bodyPr/>
          <a:lstStyle/>
          <a:p>
            <a:r>
              <a:rPr lang="en-US" b="1" dirty="0">
                <a:solidFill>
                  <a:srgbClr val="F25826"/>
                </a:solidFill>
              </a:rPr>
              <a:t>Extension activity-Socratic discussion</a:t>
            </a:r>
          </a:p>
        </p:txBody>
      </p:sp>
      <p:sp>
        <p:nvSpPr>
          <p:cNvPr id="3" name="Content Placeholder 2">
            <a:extLst>
              <a:ext uri="{FF2B5EF4-FFF2-40B4-BE49-F238E27FC236}">
                <a16:creationId xmlns:a16="http://schemas.microsoft.com/office/drawing/2014/main" id="{CA03DBDC-F44B-46D3-8457-37DA95FCDA8D}"/>
              </a:ext>
            </a:extLst>
          </p:cNvPr>
          <p:cNvSpPr>
            <a:spLocks noGrp="1"/>
          </p:cNvSpPr>
          <p:nvPr>
            <p:ph idx="1"/>
          </p:nvPr>
        </p:nvSpPr>
        <p:spPr/>
        <p:txBody>
          <a:bodyPr/>
          <a:lstStyle/>
          <a:p>
            <a:pPr marL="0" indent="0">
              <a:buNone/>
            </a:pPr>
            <a:r>
              <a:rPr lang="en-US" sz="3200" dirty="0"/>
              <a:t>Points of focus:</a:t>
            </a:r>
          </a:p>
          <a:p>
            <a:pPr marL="514350" indent="-514350">
              <a:buFont typeface="+mj-lt"/>
              <a:buAutoNum type="arabicPeriod"/>
            </a:pPr>
            <a:r>
              <a:rPr lang="en-US" sz="3200" dirty="0"/>
              <a:t>Use of symbolism</a:t>
            </a:r>
          </a:p>
          <a:p>
            <a:pPr marL="514350" indent="-514350">
              <a:buFont typeface="+mj-lt"/>
              <a:buAutoNum type="arabicPeriod"/>
            </a:pPr>
            <a:r>
              <a:rPr lang="en-US" sz="3200" dirty="0"/>
              <a:t>Artist and author’s influence on pieces of work</a:t>
            </a:r>
          </a:p>
          <a:p>
            <a:pPr marL="514350" indent="-514350">
              <a:buFont typeface="+mj-lt"/>
              <a:buAutoNum type="arabicPeriod"/>
            </a:pPr>
            <a:r>
              <a:rPr lang="en-US" sz="3200" dirty="0"/>
              <a:t>Individual prejudice and world view</a:t>
            </a:r>
          </a:p>
        </p:txBody>
      </p:sp>
    </p:spTree>
    <p:extLst>
      <p:ext uri="{BB962C8B-B14F-4D97-AF65-F5344CB8AC3E}">
        <p14:creationId xmlns:p14="http://schemas.microsoft.com/office/powerpoint/2010/main" val="2729846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AB4E6-277D-46D4-8FB6-8A83BA3CA5F3}"/>
              </a:ext>
            </a:extLst>
          </p:cNvPr>
          <p:cNvSpPr>
            <a:spLocks noGrp="1"/>
          </p:cNvSpPr>
          <p:nvPr>
            <p:ph type="title"/>
          </p:nvPr>
        </p:nvSpPr>
        <p:spPr/>
        <p:txBody>
          <a:bodyPr/>
          <a:lstStyle/>
          <a:p>
            <a:r>
              <a:rPr lang="en-US" b="1" dirty="0">
                <a:solidFill>
                  <a:srgbClr val="F25826"/>
                </a:solidFill>
              </a:rPr>
              <a:t>Think-write-talk</a:t>
            </a:r>
          </a:p>
        </p:txBody>
      </p:sp>
      <p:sp>
        <p:nvSpPr>
          <p:cNvPr id="3" name="Content Placeholder 2">
            <a:extLst>
              <a:ext uri="{FF2B5EF4-FFF2-40B4-BE49-F238E27FC236}">
                <a16:creationId xmlns:a16="http://schemas.microsoft.com/office/drawing/2014/main" id="{D9A074AE-7DD5-4900-9CE5-97BF2476BBAD}"/>
              </a:ext>
            </a:extLst>
          </p:cNvPr>
          <p:cNvSpPr>
            <a:spLocks noGrp="1"/>
          </p:cNvSpPr>
          <p:nvPr>
            <p:ph idx="1"/>
          </p:nvPr>
        </p:nvSpPr>
        <p:spPr/>
        <p:txBody>
          <a:bodyPr/>
          <a:lstStyle/>
          <a:p>
            <a:r>
              <a:rPr lang="en-US" b="1" dirty="0"/>
              <a:t>In your journal, respond to this prompt: </a:t>
            </a:r>
            <a:r>
              <a:rPr lang="en-US" dirty="0"/>
              <a:t>How do our experiences shape who we are?</a:t>
            </a:r>
          </a:p>
          <a:p>
            <a:endParaRPr lang="en-US" dirty="0"/>
          </a:p>
          <a:p>
            <a:r>
              <a:rPr lang="en-US" dirty="0"/>
              <a:t>‘Free write’ for 5 minutes</a:t>
            </a:r>
          </a:p>
          <a:p>
            <a:r>
              <a:rPr lang="en-US" dirty="0"/>
              <a:t>When finished, you will share with your partner. </a:t>
            </a:r>
          </a:p>
        </p:txBody>
      </p:sp>
    </p:spTree>
    <p:extLst>
      <p:ext uri="{BB962C8B-B14F-4D97-AF65-F5344CB8AC3E}">
        <p14:creationId xmlns:p14="http://schemas.microsoft.com/office/powerpoint/2010/main" val="4211116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1C2DF2-B0EA-4AE4-8311-58EA99A4988C}"/>
              </a:ext>
            </a:extLst>
          </p:cNvPr>
          <p:cNvSpPr>
            <a:spLocks noGrp="1"/>
          </p:cNvSpPr>
          <p:nvPr>
            <p:ph idx="1"/>
          </p:nvPr>
        </p:nvSpPr>
        <p:spPr/>
        <p:txBody>
          <a:bodyPr/>
          <a:lstStyle/>
          <a:p>
            <a:pPr>
              <a:lnSpc>
                <a:spcPct val="150000"/>
              </a:lnSpc>
            </a:pPr>
            <a:r>
              <a:rPr lang="en-US" dirty="0"/>
              <a:t>Apply symbolism to analyze a series of artwork, quotes, articles that reflect the experience of diverse individuals. </a:t>
            </a:r>
          </a:p>
          <a:p>
            <a:pPr>
              <a:lnSpc>
                <a:spcPct val="150000"/>
              </a:lnSpc>
            </a:pPr>
            <a:r>
              <a:rPr lang="en-US" dirty="0"/>
              <a:t>Describe and explain the </a:t>
            </a:r>
            <a:r>
              <a:rPr lang="en-US" u="sng" dirty="0"/>
              <a:t>impact</a:t>
            </a:r>
            <a:r>
              <a:rPr lang="en-US" dirty="0"/>
              <a:t> of </a:t>
            </a:r>
            <a:r>
              <a:rPr lang="en-US" b="1" dirty="0"/>
              <a:t>social awareness </a:t>
            </a:r>
            <a:r>
              <a:rPr lang="en-US" dirty="0"/>
              <a:t>and </a:t>
            </a:r>
            <a:r>
              <a:rPr lang="en-US" b="1" dirty="0"/>
              <a:t>inclusion</a:t>
            </a:r>
            <a:r>
              <a:rPr lang="en-US" dirty="0"/>
              <a:t> on our role as civic members of a community.</a:t>
            </a:r>
          </a:p>
        </p:txBody>
      </p:sp>
      <p:sp>
        <p:nvSpPr>
          <p:cNvPr id="6" name="Title 1">
            <a:extLst>
              <a:ext uri="{FF2B5EF4-FFF2-40B4-BE49-F238E27FC236}">
                <a16:creationId xmlns:a16="http://schemas.microsoft.com/office/drawing/2014/main" id="{9AD399E2-99B9-48A6-B711-C08BE4913B8B}"/>
              </a:ext>
            </a:extLst>
          </p:cNvPr>
          <p:cNvSpPr>
            <a:spLocks noGrp="1"/>
          </p:cNvSpPr>
          <p:nvPr>
            <p:ph type="title"/>
          </p:nvPr>
        </p:nvSpPr>
        <p:spPr>
          <a:xfrm>
            <a:off x="247650" y="346075"/>
            <a:ext cx="10515600" cy="1325563"/>
          </a:xfrm>
        </p:spPr>
        <p:txBody>
          <a:bodyPr/>
          <a:lstStyle/>
          <a:p>
            <a:r>
              <a:rPr lang="en-US" b="1" dirty="0">
                <a:solidFill>
                  <a:srgbClr val="F25826"/>
                </a:solidFill>
              </a:rPr>
              <a:t>At the end of this lesson, you will be able to…</a:t>
            </a:r>
          </a:p>
        </p:txBody>
      </p:sp>
    </p:spTree>
    <p:extLst>
      <p:ext uri="{BB962C8B-B14F-4D97-AF65-F5344CB8AC3E}">
        <p14:creationId xmlns:p14="http://schemas.microsoft.com/office/powerpoint/2010/main" val="438148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8DF54DF-C150-45BB-9B98-6C443F3DF633}"/>
              </a:ext>
            </a:extLst>
          </p:cNvPr>
          <p:cNvSpPr>
            <a:spLocks noGrp="1"/>
          </p:cNvSpPr>
          <p:nvPr>
            <p:ph type="title"/>
          </p:nvPr>
        </p:nvSpPr>
        <p:spPr>
          <a:xfrm>
            <a:off x="359735" y="163105"/>
            <a:ext cx="10515600" cy="1325563"/>
          </a:xfrm>
        </p:spPr>
        <p:txBody>
          <a:bodyPr/>
          <a:lstStyle/>
          <a:p>
            <a:r>
              <a:rPr lang="en-US" sz="3500" b="1" dirty="0">
                <a:solidFill>
                  <a:srgbClr val="F25826"/>
                </a:solidFill>
              </a:rPr>
              <a:t>Seek to Understand the Experiences of Others</a:t>
            </a:r>
            <a:br>
              <a:rPr lang="en-US" dirty="0"/>
            </a:br>
            <a:r>
              <a:rPr lang="en-US" sz="3500" dirty="0"/>
              <a:t>by: Gracie Cliff, Morristown, Tennessee</a:t>
            </a:r>
          </a:p>
        </p:txBody>
      </p:sp>
      <p:pic>
        <p:nvPicPr>
          <p:cNvPr id="7" name="Content Placeholder 6">
            <a:extLst>
              <a:ext uri="{FF2B5EF4-FFF2-40B4-BE49-F238E27FC236}">
                <a16:creationId xmlns:a16="http://schemas.microsoft.com/office/drawing/2014/main" id="{AE4B57DF-10CC-4C98-AA5F-D86C04735491}"/>
              </a:ext>
            </a:extLst>
          </p:cNvPr>
          <p:cNvPicPr>
            <a:picLocks noGrp="1" noChangeAspect="1"/>
          </p:cNvPicPr>
          <p:nvPr>
            <p:ph sz="half" idx="1"/>
          </p:nvPr>
        </p:nvPicPr>
        <p:blipFill>
          <a:blip r:embed="rId2"/>
          <a:stretch>
            <a:fillRect/>
          </a:stretch>
        </p:blipFill>
        <p:spPr>
          <a:xfrm>
            <a:off x="435935" y="1509713"/>
            <a:ext cx="6022015" cy="5033476"/>
          </a:xfrm>
          <a:prstGeom prst="rect">
            <a:avLst/>
          </a:prstGeom>
          <a:ln>
            <a:noFill/>
          </a:ln>
          <a:effectLst>
            <a:outerShdw blurRad="292100" dist="139700" dir="2700000" algn="tl" rotWithShape="0">
              <a:srgbClr val="333333">
                <a:alpha val="65000"/>
              </a:srgbClr>
            </a:outerShdw>
          </a:effectLst>
        </p:spPr>
      </p:pic>
      <p:sp>
        <p:nvSpPr>
          <p:cNvPr id="6" name="Content Placeholder 5">
            <a:extLst>
              <a:ext uri="{FF2B5EF4-FFF2-40B4-BE49-F238E27FC236}">
                <a16:creationId xmlns:a16="http://schemas.microsoft.com/office/drawing/2014/main" id="{A51213E1-F329-401C-99C3-EF5EDA12A41B}"/>
              </a:ext>
            </a:extLst>
          </p:cNvPr>
          <p:cNvSpPr>
            <a:spLocks noGrp="1"/>
          </p:cNvSpPr>
          <p:nvPr>
            <p:ph sz="half" idx="2"/>
          </p:nvPr>
        </p:nvSpPr>
        <p:spPr/>
        <p:txBody>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Notice &amp; note</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Using the first column of your graphic organizer, note 2 things you see in this image.</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3200" b="0" i="1" u="none" strike="noStrike" kern="1200" cap="none" spc="0" normalizeH="0" baseline="0" noProof="0" dirty="0">
                <a:ln>
                  <a:noFill/>
                </a:ln>
                <a:solidFill>
                  <a:prstClr val="black"/>
                </a:solidFill>
                <a:effectLst/>
                <a:uLnTx/>
                <a:uFillTx/>
                <a:latin typeface="Calibri" panose="020F0502020204030204"/>
                <a:ea typeface="+mn-ea"/>
                <a:cs typeface="+mn-cs"/>
              </a:rPr>
              <a:t>Example: </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I see_____. This makes me think_______.</a:t>
            </a:r>
          </a:p>
          <a:p>
            <a:endParaRPr lang="en-US" dirty="0"/>
          </a:p>
        </p:txBody>
      </p:sp>
      <p:sp>
        <p:nvSpPr>
          <p:cNvPr id="8" name="TextBox 7">
            <a:extLst>
              <a:ext uri="{FF2B5EF4-FFF2-40B4-BE49-F238E27FC236}">
                <a16:creationId xmlns:a16="http://schemas.microsoft.com/office/drawing/2014/main" id="{22052257-6B59-46CA-BE52-2F4531608838}"/>
              </a:ext>
            </a:extLst>
          </p:cNvPr>
          <p:cNvSpPr txBox="1"/>
          <p:nvPr/>
        </p:nvSpPr>
        <p:spPr>
          <a:xfrm>
            <a:off x="6326372" y="5434788"/>
            <a:ext cx="5583865" cy="646331"/>
          </a:xfrm>
          <a:prstGeom prst="rect">
            <a:avLst/>
          </a:prstGeom>
          <a:noFill/>
        </p:spPr>
        <p:txBody>
          <a:bodyPr wrap="square" rtlCol="0">
            <a:spAutoFit/>
          </a:bodyPr>
          <a:lstStyle/>
          <a:p>
            <a:pPr algn="ctr"/>
            <a:r>
              <a:rPr lang="en-US" b="1" dirty="0"/>
              <a:t>"My color may not be the same, but my feelings are. </a:t>
            </a:r>
            <a:r>
              <a:rPr lang="en-US" dirty="0"/>
              <a:t>“ quote by: Elizabeth Young, Phoenix, Arizona</a:t>
            </a:r>
          </a:p>
        </p:txBody>
      </p:sp>
    </p:spTree>
    <p:extLst>
      <p:ext uri="{BB962C8B-B14F-4D97-AF65-F5344CB8AC3E}">
        <p14:creationId xmlns:p14="http://schemas.microsoft.com/office/powerpoint/2010/main" val="287307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1000"/>
                                        <p:tgtEl>
                                          <p:spTgt spid="6">
                                            <p:txEl>
                                              <p:pRg st="0" end="0"/>
                                            </p:txEl>
                                          </p:spTgt>
                                        </p:tgtEl>
                                      </p:cBhvr>
                                    </p:animEffect>
                                    <p:anim calcmode="lin" valueType="num">
                                      <p:cBhvr>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1000"/>
                                        <p:tgtEl>
                                          <p:spTgt spid="6">
                                            <p:txEl>
                                              <p:pRg st="2" end="2"/>
                                            </p:txEl>
                                          </p:spTgt>
                                        </p:tgtEl>
                                      </p:cBhvr>
                                    </p:animEffect>
                                    <p:anim calcmode="lin" valueType="num">
                                      <p:cBhvr>
                                        <p:cTn id="19"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Effect transition="in" filter="fade">
                                      <p:cBhvr>
                                        <p:cTn id="23" dur="1000"/>
                                        <p:tgtEl>
                                          <p:spTgt spid="6">
                                            <p:txEl>
                                              <p:pRg st="1" end="1"/>
                                            </p:txEl>
                                          </p:spTgt>
                                        </p:tgtEl>
                                      </p:cBhvr>
                                    </p:animEffect>
                                    <p:anim calcmode="lin" valueType="num">
                                      <p:cBhvr>
                                        <p:cTn id="24"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5"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18BC21E-E09E-4709-8EB6-D1E67907EF50}"/>
              </a:ext>
            </a:extLst>
          </p:cNvPr>
          <p:cNvSpPr>
            <a:spLocks noGrp="1"/>
          </p:cNvSpPr>
          <p:nvPr>
            <p:ph type="title"/>
          </p:nvPr>
        </p:nvSpPr>
        <p:spPr/>
        <p:txBody>
          <a:bodyPr/>
          <a:lstStyle/>
          <a:p>
            <a:r>
              <a:rPr lang="en-US" b="1" dirty="0">
                <a:solidFill>
                  <a:srgbClr val="F25826"/>
                </a:solidFill>
              </a:rPr>
              <a:t>Artist statement</a:t>
            </a:r>
          </a:p>
        </p:txBody>
      </p:sp>
      <p:sp>
        <p:nvSpPr>
          <p:cNvPr id="6" name="Content Placeholder 5">
            <a:extLst>
              <a:ext uri="{FF2B5EF4-FFF2-40B4-BE49-F238E27FC236}">
                <a16:creationId xmlns:a16="http://schemas.microsoft.com/office/drawing/2014/main" id="{E2B525E1-167C-4032-B3D4-26C8543E9A0C}"/>
              </a:ext>
            </a:extLst>
          </p:cNvPr>
          <p:cNvSpPr>
            <a:spLocks noGrp="1"/>
          </p:cNvSpPr>
          <p:nvPr>
            <p:ph idx="1"/>
          </p:nvPr>
        </p:nvSpPr>
        <p:spPr>
          <a:xfrm>
            <a:off x="838200" y="1677988"/>
            <a:ext cx="10515600" cy="4351338"/>
          </a:xfrm>
        </p:spPr>
        <p:txBody>
          <a:bodyPr>
            <a:normAutofit fontScale="70000" lnSpcReduction="20000"/>
          </a:bodyPr>
          <a:lstStyle/>
          <a:p>
            <a:pPr marL="0" indent="0">
              <a:lnSpc>
                <a:spcPct val="160000"/>
              </a:lnSpc>
              <a:buNone/>
            </a:pPr>
            <a:r>
              <a:rPr lang="en-US" dirty="0"/>
              <a:t>I desire to represent people and concepts truthfully, and often find myself working in realism. In this piece I created illustrations of various people who represent my community. The people I have met throughout my academic career have shown me the importance of having a diverse society. They’ve shown me a society that is respectful of all. Many societies are diverse, but the individuals within often struggle to embrace and empathize with people whose experiences are different from their own. This art piece is a call to action that causes viewers to question their biases. Are they relying on only their own experiences to shape their worldview or are they open to the views and unique experiences of others whose lives and cultures are different from their own? Understanding and dismantling bias will foster inclusivity and build a healthy and diverse community.</a:t>
            </a:r>
          </a:p>
        </p:txBody>
      </p:sp>
    </p:spTree>
    <p:extLst>
      <p:ext uri="{BB962C8B-B14F-4D97-AF65-F5344CB8AC3E}">
        <p14:creationId xmlns:p14="http://schemas.microsoft.com/office/powerpoint/2010/main" val="1896975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9C6BA-1AB3-425E-AE02-E8D053473057}"/>
              </a:ext>
            </a:extLst>
          </p:cNvPr>
          <p:cNvSpPr>
            <a:spLocks noGrp="1"/>
          </p:cNvSpPr>
          <p:nvPr>
            <p:ph type="title"/>
          </p:nvPr>
        </p:nvSpPr>
        <p:spPr/>
        <p:txBody>
          <a:bodyPr/>
          <a:lstStyle/>
          <a:p>
            <a:r>
              <a:rPr lang="en-US" b="1" dirty="0">
                <a:solidFill>
                  <a:srgbClr val="F25826"/>
                </a:solidFill>
              </a:rPr>
              <a:t>Discuss-turn &amp; talk</a:t>
            </a:r>
          </a:p>
        </p:txBody>
      </p:sp>
      <p:sp>
        <p:nvSpPr>
          <p:cNvPr id="3" name="Content Placeholder 2">
            <a:extLst>
              <a:ext uri="{FF2B5EF4-FFF2-40B4-BE49-F238E27FC236}">
                <a16:creationId xmlns:a16="http://schemas.microsoft.com/office/drawing/2014/main" id="{2EDECF71-BD76-4277-BD10-5C77DE1EF183}"/>
              </a:ext>
            </a:extLst>
          </p:cNvPr>
          <p:cNvSpPr>
            <a:spLocks noGrp="1"/>
          </p:cNvSpPr>
          <p:nvPr>
            <p:ph idx="1"/>
          </p:nvPr>
        </p:nvSpPr>
        <p:spPr/>
        <p:txBody>
          <a:bodyPr/>
          <a:lstStyle/>
          <a:p>
            <a:r>
              <a:rPr lang="en-US" dirty="0"/>
              <a:t>What are your thoughts on the artist’s statement?</a:t>
            </a:r>
          </a:p>
          <a:p>
            <a:r>
              <a:rPr lang="en-US" dirty="0"/>
              <a:t>To what extent do you agree/disagree? Why?</a:t>
            </a:r>
          </a:p>
          <a:p>
            <a:r>
              <a:rPr lang="en-US" dirty="0"/>
              <a:t>What does the artwork and artist’s statement tell us about prejudice?</a:t>
            </a:r>
          </a:p>
          <a:p>
            <a:r>
              <a:rPr lang="en-US" dirty="0"/>
              <a:t>What can you glean from the artist’s symbolic use of black and white?</a:t>
            </a:r>
          </a:p>
          <a:p>
            <a:r>
              <a:rPr lang="en-US" dirty="0"/>
              <a:t>How might learning about individuals who are different from us help to quiet the prejudice we have about others?</a:t>
            </a:r>
          </a:p>
        </p:txBody>
      </p:sp>
    </p:spTree>
    <p:extLst>
      <p:ext uri="{BB962C8B-B14F-4D97-AF65-F5344CB8AC3E}">
        <p14:creationId xmlns:p14="http://schemas.microsoft.com/office/powerpoint/2010/main" val="936298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1A6F2-E715-4F32-886E-9E5CDC97E6D0}"/>
              </a:ext>
            </a:extLst>
          </p:cNvPr>
          <p:cNvSpPr>
            <a:spLocks noGrp="1"/>
          </p:cNvSpPr>
          <p:nvPr>
            <p:ph type="title"/>
          </p:nvPr>
        </p:nvSpPr>
        <p:spPr/>
        <p:txBody>
          <a:bodyPr/>
          <a:lstStyle/>
          <a:p>
            <a:r>
              <a:rPr lang="en-US" b="1" dirty="0">
                <a:solidFill>
                  <a:srgbClr val="F25826"/>
                </a:solidFill>
              </a:rPr>
              <a:t>Source 2</a:t>
            </a:r>
          </a:p>
        </p:txBody>
      </p:sp>
      <p:sp>
        <p:nvSpPr>
          <p:cNvPr id="3" name="Content Placeholder 2">
            <a:extLst>
              <a:ext uri="{FF2B5EF4-FFF2-40B4-BE49-F238E27FC236}">
                <a16:creationId xmlns:a16="http://schemas.microsoft.com/office/drawing/2014/main" id="{0305F30A-5015-4748-AB1E-E6081C9AAB90}"/>
              </a:ext>
            </a:extLst>
          </p:cNvPr>
          <p:cNvSpPr>
            <a:spLocks noGrp="1"/>
          </p:cNvSpPr>
          <p:nvPr>
            <p:ph idx="1"/>
          </p:nvPr>
        </p:nvSpPr>
        <p:spPr/>
        <p:txBody>
          <a:bodyPr/>
          <a:lstStyle/>
          <a:p>
            <a:pPr>
              <a:lnSpc>
                <a:spcPct val="150000"/>
              </a:lnSpc>
            </a:pPr>
            <a:r>
              <a:rPr lang="en-US" dirty="0"/>
              <a:t>Now we will look at a poem by Claude McKay. Pay close attention to the use of symbolism in this piece. </a:t>
            </a:r>
          </a:p>
          <a:p>
            <a:endParaRPr lang="en-US" dirty="0"/>
          </a:p>
          <a:p>
            <a:pPr>
              <a:lnSpc>
                <a:spcPct val="150000"/>
              </a:lnSpc>
            </a:pPr>
            <a:r>
              <a:rPr lang="en-US" b="1" dirty="0"/>
              <a:t>Consider? </a:t>
            </a:r>
            <a:r>
              <a:rPr lang="en-US" dirty="0"/>
              <a:t>How does McKay’s relationship with America symbolize his individual experience and sense of self?</a:t>
            </a:r>
          </a:p>
        </p:txBody>
      </p:sp>
    </p:spTree>
    <p:extLst>
      <p:ext uri="{BB962C8B-B14F-4D97-AF65-F5344CB8AC3E}">
        <p14:creationId xmlns:p14="http://schemas.microsoft.com/office/powerpoint/2010/main" val="69590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5C400-5338-4F06-808F-546DEA5A5D14}"/>
              </a:ext>
            </a:extLst>
          </p:cNvPr>
          <p:cNvSpPr>
            <a:spLocks noGrp="1"/>
          </p:cNvSpPr>
          <p:nvPr>
            <p:ph type="title"/>
          </p:nvPr>
        </p:nvSpPr>
        <p:spPr>
          <a:xfrm>
            <a:off x="308344" y="-113913"/>
            <a:ext cx="10515600" cy="1325563"/>
          </a:xfrm>
        </p:spPr>
        <p:txBody>
          <a:bodyPr/>
          <a:lstStyle/>
          <a:p>
            <a:r>
              <a:rPr lang="en-US" b="1" dirty="0">
                <a:solidFill>
                  <a:srgbClr val="F25826"/>
                </a:solidFill>
              </a:rPr>
              <a:t>America-Claude McKay</a:t>
            </a:r>
          </a:p>
        </p:txBody>
      </p:sp>
      <p:sp>
        <p:nvSpPr>
          <p:cNvPr id="3" name="Content Placeholder 2">
            <a:extLst>
              <a:ext uri="{FF2B5EF4-FFF2-40B4-BE49-F238E27FC236}">
                <a16:creationId xmlns:a16="http://schemas.microsoft.com/office/drawing/2014/main" id="{26272AAB-6382-4627-96BE-AA0E72074C07}"/>
              </a:ext>
            </a:extLst>
          </p:cNvPr>
          <p:cNvSpPr>
            <a:spLocks noGrp="1"/>
          </p:cNvSpPr>
          <p:nvPr>
            <p:ph sz="half" idx="1"/>
          </p:nvPr>
        </p:nvSpPr>
        <p:spPr>
          <a:xfrm>
            <a:off x="384544" y="878625"/>
            <a:ext cx="5181600" cy="5436449"/>
          </a:xfrm>
          <a:solidFill>
            <a:schemeClr val="bg1"/>
          </a:solidFill>
          <a:ln>
            <a:solidFill>
              <a:srgbClr val="F25826"/>
            </a:solidFill>
          </a:ln>
        </p:spPr>
        <p:txBody>
          <a:bodyPr>
            <a:noAutofit/>
          </a:bodyPr>
          <a:lstStyle/>
          <a:p>
            <a:pPr marL="0" indent="0">
              <a:buNone/>
            </a:pPr>
            <a:r>
              <a:rPr lang="en-US" sz="1900" dirty="0"/>
              <a:t>Although she feeds me bread of bitterness,</a:t>
            </a:r>
          </a:p>
          <a:p>
            <a:pPr marL="0" indent="0">
              <a:buNone/>
            </a:pPr>
            <a:r>
              <a:rPr lang="en-US" sz="1900" dirty="0"/>
              <a:t>And sinks into my throat her tiger’s tooth,</a:t>
            </a:r>
          </a:p>
          <a:p>
            <a:pPr marL="0" indent="0">
              <a:buNone/>
            </a:pPr>
            <a:r>
              <a:rPr lang="en-US" sz="1900" dirty="0"/>
              <a:t>Stealing my breath of life, I will confess</a:t>
            </a:r>
          </a:p>
          <a:p>
            <a:pPr marL="0" indent="0">
              <a:buNone/>
            </a:pPr>
            <a:r>
              <a:rPr lang="en-US" sz="1900" dirty="0"/>
              <a:t>I love this cultured hell that tests my youth.</a:t>
            </a:r>
          </a:p>
          <a:p>
            <a:pPr marL="0" indent="0">
              <a:buNone/>
            </a:pPr>
            <a:r>
              <a:rPr lang="en-US" sz="1900" dirty="0"/>
              <a:t>Her vigor flows like tides into my blood,</a:t>
            </a:r>
          </a:p>
          <a:p>
            <a:pPr marL="0" indent="0">
              <a:buNone/>
            </a:pPr>
            <a:r>
              <a:rPr lang="en-US" sz="1900" dirty="0"/>
              <a:t>Giving me strength erect against her hate,</a:t>
            </a:r>
          </a:p>
          <a:p>
            <a:pPr marL="0" indent="0">
              <a:buNone/>
            </a:pPr>
            <a:r>
              <a:rPr lang="en-US" sz="1900" dirty="0"/>
              <a:t>Her bigness sweeps my being like a flood.</a:t>
            </a:r>
          </a:p>
          <a:p>
            <a:pPr marL="0" indent="0">
              <a:buNone/>
            </a:pPr>
            <a:r>
              <a:rPr lang="en-US" sz="1900" dirty="0"/>
              <a:t>Yet, as a rebel fronts a king in state,</a:t>
            </a:r>
          </a:p>
          <a:p>
            <a:pPr marL="0" indent="0">
              <a:buNone/>
            </a:pPr>
            <a:r>
              <a:rPr lang="en-US" sz="1900" dirty="0"/>
              <a:t>I stand within her walls with not a shred</a:t>
            </a:r>
          </a:p>
          <a:p>
            <a:pPr marL="0" indent="0">
              <a:buNone/>
            </a:pPr>
            <a:r>
              <a:rPr lang="en-US" sz="1900" dirty="0"/>
              <a:t>Of terror, malice, not a word of jeer.</a:t>
            </a:r>
          </a:p>
          <a:p>
            <a:pPr marL="0" indent="0">
              <a:buNone/>
            </a:pPr>
            <a:r>
              <a:rPr lang="en-US" sz="1900" dirty="0"/>
              <a:t>Darkly I gaze into the days ahead,</a:t>
            </a:r>
          </a:p>
          <a:p>
            <a:pPr marL="0" indent="0">
              <a:buNone/>
            </a:pPr>
            <a:r>
              <a:rPr lang="en-US" sz="1900" dirty="0"/>
              <a:t>And see her might and granite wonders there,</a:t>
            </a:r>
          </a:p>
          <a:p>
            <a:pPr marL="0" indent="0">
              <a:buNone/>
            </a:pPr>
            <a:r>
              <a:rPr lang="en-US" sz="1900" dirty="0"/>
              <a:t>Beneath the touch of Time’s unerring hand,</a:t>
            </a:r>
          </a:p>
          <a:p>
            <a:pPr marL="0" indent="0">
              <a:buNone/>
            </a:pPr>
            <a:r>
              <a:rPr lang="en-US" sz="1900" dirty="0"/>
              <a:t>Like priceless treasures sinking in the sand.</a:t>
            </a:r>
          </a:p>
        </p:txBody>
      </p:sp>
      <p:sp>
        <p:nvSpPr>
          <p:cNvPr id="4" name="Content Placeholder 3">
            <a:extLst>
              <a:ext uri="{FF2B5EF4-FFF2-40B4-BE49-F238E27FC236}">
                <a16:creationId xmlns:a16="http://schemas.microsoft.com/office/drawing/2014/main" id="{B5226710-39F4-41AA-A63E-6152AB95D4A7}"/>
              </a:ext>
            </a:extLst>
          </p:cNvPr>
          <p:cNvSpPr>
            <a:spLocks noGrp="1"/>
          </p:cNvSpPr>
          <p:nvPr>
            <p:ph sz="half" idx="2"/>
          </p:nvPr>
        </p:nvSpPr>
        <p:spPr>
          <a:xfrm>
            <a:off x="6419850" y="2902614"/>
            <a:ext cx="5181600" cy="2993361"/>
          </a:xfrm>
        </p:spPr>
        <p:txBody>
          <a:bodyPr>
            <a:noAutofit/>
          </a:bodyPr>
          <a:lstStyle/>
          <a:p>
            <a:pPr marL="0" indent="0">
              <a:lnSpc>
                <a:spcPct val="120000"/>
              </a:lnSpc>
              <a:spcBef>
                <a:spcPts val="600"/>
              </a:spcBef>
              <a:spcAft>
                <a:spcPts val="600"/>
              </a:spcAft>
              <a:buNone/>
            </a:pPr>
            <a:r>
              <a:rPr lang="en-US" sz="1900" b="1" dirty="0"/>
              <a:t>Claude McKay, </a:t>
            </a:r>
            <a:r>
              <a:rPr lang="en-US" sz="1900" dirty="0"/>
              <a:t>(born September 15, 1889, </a:t>
            </a:r>
            <a:r>
              <a:rPr lang="en-US" sz="1900" dirty="0" err="1"/>
              <a:t>Nairne</a:t>
            </a:r>
            <a:r>
              <a:rPr lang="en-US" sz="1900" dirty="0"/>
              <a:t> Castle, Jamaica, British West Indies—died May 22, 1948, Chicago, Illinois, U.S.). </a:t>
            </a:r>
          </a:p>
          <a:p>
            <a:pPr marL="0" indent="0">
              <a:lnSpc>
                <a:spcPct val="120000"/>
              </a:lnSpc>
              <a:spcBef>
                <a:spcPts val="600"/>
              </a:spcBef>
              <a:spcAft>
                <a:spcPts val="600"/>
              </a:spcAft>
              <a:buNone/>
            </a:pPr>
            <a:r>
              <a:rPr lang="en-US" sz="1900" dirty="0"/>
              <a:t>McKay advocated full civil liberties and racial solidarity. In 1940 he became a U.S. citizen; in 1942 he was converted to Roman Catholicism and worked with a Catholic youth organization until his death.</a:t>
            </a:r>
          </a:p>
        </p:txBody>
      </p:sp>
      <p:pic>
        <p:nvPicPr>
          <p:cNvPr id="5" name="Picture 4">
            <a:extLst>
              <a:ext uri="{FF2B5EF4-FFF2-40B4-BE49-F238E27FC236}">
                <a16:creationId xmlns:a16="http://schemas.microsoft.com/office/drawing/2014/main" id="{96CD0115-B604-4042-8AC5-D76DFB138106}"/>
              </a:ext>
            </a:extLst>
          </p:cNvPr>
          <p:cNvPicPr>
            <a:picLocks noChangeAspect="1"/>
          </p:cNvPicPr>
          <p:nvPr/>
        </p:nvPicPr>
        <p:blipFill>
          <a:blip r:embed="rId2"/>
          <a:stretch>
            <a:fillRect/>
          </a:stretch>
        </p:blipFill>
        <p:spPr>
          <a:xfrm>
            <a:off x="6419850" y="878625"/>
            <a:ext cx="2190750" cy="18256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73568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8D0622-60C2-4D11-901E-562FB1025FE9}"/>
              </a:ext>
            </a:extLst>
          </p:cNvPr>
          <p:cNvSpPr>
            <a:spLocks noGrp="1"/>
          </p:cNvSpPr>
          <p:nvPr>
            <p:ph type="title"/>
          </p:nvPr>
        </p:nvSpPr>
        <p:spPr/>
        <p:txBody>
          <a:bodyPr/>
          <a:lstStyle/>
          <a:p>
            <a:pPr algn="ctr"/>
            <a:r>
              <a:rPr lang="en-US" b="1" dirty="0">
                <a:solidFill>
                  <a:srgbClr val="F25826"/>
                </a:solidFill>
              </a:rPr>
              <a:t>Discuss &amp; write</a:t>
            </a:r>
          </a:p>
        </p:txBody>
      </p:sp>
      <p:sp>
        <p:nvSpPr>
          <p:cNvPr id="6" name="Content Placeholder 5">
            <a:extLst>
              <a:ext uri="{FF2B5EF4-FFF2-40B4-BE49-F238E27FC236}">
                <a16:creationId xmlns:a16="http://schemas.microsoft.com/office/drawing/2014/main" id="{22D38395-C5A0-43EF-9B41-111A86DBA252}"/>
              </a:ext>
            </a:extLst>
          </p:cNvPr>
          <p:cNvSpPr>
            <a:spLocks noGrp="1"/>
          </p:cNvSpPr>
          <p:nvPr>
            <p:ph idx="1"/>
          </p:nvPr>
        </p:nvSpPr>
        <p:spPr>
          <a:xfrm>
            <a:off x="838199" y="1825625"/>
            <a:ext cx="11134725" cy="4351338"/>
          </a:xfrm>
        </p:spPr>
        <p:txBody>
          <a:bodyPr/>
          <a:lstStyle/>
          <a:p>
            <a:pPr>
              <a:lnSpc>
                <a:spcPct val="150000"/>
              </a:lnSpc>
            </a:pPr>
            <a:r>
              <a:rPr lang="en-US" dirty="0"/>
              <a:t>Consider how McKay’s experiences influenced this poem</a:t>
            </a:r>
          </a:p>
          <a:p>
            <a:pPr>
              <a:lnSpc>
                <a:spcPct val="150000"/>
              </a:lnSpc>
            </a:pPr>
            <a:r>
              <a:rPr lang="en-US" dirty="0"/>
              <a:t>How do you think he felt about America?</a:t>
            </a:r>
          </a:p>
          <a:p>
            <a:endParaRPr lang="en-US" dirty="0"/>
          </a:p>
          <a:p>
            <a:pPr>
              <a:lnSpc>
                <a:spcPct val="150000"/>
              </a:lnSpc>
            </a:pPr>
            <a:r>
              <a:rPr lang="en-US" b="1" dirty="0"/>
              <a:t>Let’s fill in the 2</a:t>
            </a:r>
            <a:r>
              <a:rPr lang="en-US" b="1" baseline="30000" dirty="0"/>
              <a:t>nd</a:t>
            </a:r>
            <a:r>
              <a:rPr lang="en-US" b="1" dirty="0"/>
              <a:t> column of the graphic organizer</a:t>
            </a:r>
          </a:p>
          <a:p>
            <a:pPr lvl="1">
              <a:lnSpc>
                <a:spcPct val="150000"/>
              </a:lnSpc>
            </a:pPr>
            <a:r>
              <a:rPr lang="en-US" dirty="0"/>
              <a:t>Write 2-3 sentences describing how McKay’s experiences might define his identity. </a:t>
            </a:r>
          </a:p>
        </p:txBody>
      </p:sp>
    </p:spTree>
    <p:extLst>
      <p:ext uri="{BB962C8B-B14F-4D97-AF65-F5344CB8AC3E}">
        <p14:creationId xmlns:p14="http://schemas.microsoft.com/office/powerpoint/2010/main" val="10944610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9237</TotalTime>
  <Words>1366</Words>
  <Application>Microsoft Office PowerPoint</Application>
  <PresentationFormat>Widescreen</PresentationFormat>
  <Paragraphs>111</Paragraphs>
  <Slides>19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Identity - expression through experience</vt:lpstr>
      <vt:lpstr>Think-write-talk</vt:lpstr>
      <vt:lpstr>At the end of this lesson, you will be able to…</vt:lpstr>
      <vt:lpstr>Seek to Understand the Experiences of Others by: Gracie Cliff, Morristown, Tennessee</vt:lpstr>
      <vt:lpstr>Artist statement</vt:lpstr>
      <vt:lpstr>Discuss-turn &amp; talk</vt:lpstr>
      <vt:lpstr>Source 2</vt:lpstr>
      <vt:lpstr>America-Claude McKay</vt:lpstr>
      <vt:lpstr>Discuss &amp; write</vt:lpstr>
      <vt:lpstr>Before you go… (on an index card)</vt:lpstr>
      <vt:lpstr>Day 2</vt:lpstr>
      <vt:lpstr>Threat? by: Alexis Thompson, Roxboro, North Carolina</vt:lpstr>
      <vt:lpstr>Artist statement</vt:lpstr>
      <vt:lpstr>Discuss-turn &amp; talk</vt:lpstr>
      <vt:lpstr>Source 4</vt:lpstr>
      <vt:lpstr>I hear America Singing-Walt Whitman</vt:lpstr>
      <vt:lpstr>Discuss &amp; write</vt:lpstr>
      <vt:lpstr>Cumulative writing activity-Journal prompt</vt:lpstr>
      <vt:lpstr>Extension activity-Socratic 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Ben Jewell-Plocher</cp:lastModifiedBy>
  <cp:revision>35</cp:revision>
  <dcterms:created xsi:type="dcterms:W3CDTF">2020-12-11T17:48:51Z</dcterms:created>
  <dcterms:modified xsi:type="dcterms:W3CDTF">2022-01-05T19:24:13Z</dcterms:modified>
</cp:coreProperties>
</file>