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9" r:id="rId2"/>
    <p:sldId id="288" r:id="rId3"/>
    <p:sldId id="260" r:id="rId4"/>
    <p:sldId id="257" r:id="rId5"/>
    <p:sldId id="258" r:id="rId6"/>
    <p:sldId id="261" r:id="rId7"/>
    <p:sldId id="274" r:id="rId8"/>
    <p:sldId id="278" r:id="rId9"/>
    <p:sldId id="279" r:id="rId10"/>
    <p:sldId id="280" r:id="rId11"/>
    <p:sldId id="263" r:id="rId12"/>
    <p:sldId id="269" r:id="rId13"/>
    <p:sldId id="268" r:id="rId14"/>
    <p:sldId id="275" r:id="rId15"/>
    <p:sldId id="276" r:id="rId16"/>
    <p:sldId id="281" r:id="rId17"/>
    <p:sldId id="282" r:id="rId18"/>
    <p:sldId id="284" r:id="rId19"/>
    <p:sldId id="285" r:id="rId20"/>
    <p:sldId id="286" r:id="rId21"/>
    <p:sldId id="287" r:id="rId22"/>
    <p:sldId id="272" r:id="rId23"/>
    <p:sldId id="273"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826"/>
    <a:srgbClr val="E08E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80" d="100"/>
          <a:sy n="80" d="100"/>
        </p:scale>
        <p:origin x="55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5A41E-CD4E-49A1-9A1F-769D3B79D7F9}" type="datetimeFigureOut">
              <a:rPr lang="en-US" smtClean="0"/>
              <a:t>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732A3-EB42-4F0A-A6FD-A827FAAEA209}" type="slidenum">
              <a:rPr lang="en-US" smtClean="0"/>
              <a:t>‹#›</a:t>
            </a:fld>
            <a:endParaRPr lang="en-US"/>
          </a:p>
        </p:txBody>
      </p:sp>
    </p:spTree>
    <p:extLst>
      <p:ext uri="{BB962C8B-B14F-4D97-AF65-F5344CB8AC3E}">
        <p14:creationId xmlns:p14="http://schemas.microsoft.com/office/powerpoint/2010/main" val="195898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396F-D26F-4E39-822C-B3F4FA394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3A395-F1D0-4AC2-B383-32C388B19E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D01131-95E3-4A3B-8C0E-0562A1D2B76E}"/>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84DD7063-C95D-4F9A-8C20-0896E945E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5B3AEB-5DF4-4608-96E8-1004B01C2A03}"/>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981916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93A7-8E4E-4AA5-A4D9-75EDA49C7F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B53349-21A3-47A7-9656-FC4681A069E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BCA0D-5386-4637-A67C-43638EB98BA0}"/>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F083A937-1934-4AC5-94B0-D0A8DD8E5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79209-0C11-4637-B479-DB323B180303}"/>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75625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E4B42-8E8D-428E-8DE5-F94DCFF2D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1AA7E-D6E9-41E3-AAEC-4746B961FA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4AFF8-4ECB-4DDB-BE19-BF970CD9B727}"/>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C6B0A365-40C2-474D-AE98-A54004C85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57B96-54C6-4DAB-BA90-E3F79FD26618}"/>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58608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2FEC4-6FF9-4AAE-B8CF-3DEB6E719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9AA74-06C4-44DB-B09A-FF26C3D82F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12285-903E-4F09-9461-D7397CA46C31}"/>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333A2740-10B1-44A6-8E97-C086A2BE6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5B4F6-579A-4DFB-AAB1-6076C73E718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97535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5F521-4B46-4CF4-8128-142A66776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5DFF7-65DB-4C2A-955F-4BF08A0DA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E12088-E665-4946-9E09-1617E5F874B9}"/>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5EAE6AB3-C0B6-4548-B5D1-2489B290A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AFFC2-65CD-4092-A434-D3AAE87ED950}"/>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421392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D9F6-8DE3-4544-96A6-11B9F8C92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DF86A-5C58-4D57-9308-92918D3C22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FBFEA1-3B91-4FB6-A392-423FD88710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DCB97-4B64-4599-8FB8-C9E8E3A9AA66}"/>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6" name="Footer Placeholder 5">
            <a:extLst>
              <a:ext uri="{FF2B5EF4-FFF2-40B4-BE49-F238E27FC236}">
                <a16:creationId xmlns:a16="http://schemas.microsoft.com/office/drawing/2014/main" id="{B338BC15-ED47-4693-8A71-35551CBE2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1A6203-550F-47E5-A930-DB475D6DCCA8}"/>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262314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F0F2-7D13-4106-B011-B6D08AF9A5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B24B0-4316-4329-88F5-CC25F1B91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1F9D7D-41A5-469A-BD6E-645F4277DE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3A6B34-514C-408E-85F4-558545838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259E2B-21AF-4214-9E25-DC25CFAD46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F9D5C-87B6-4829-B163-9616DF5E313F}"/>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8" name="Footer Placeholder 7">
            <a:extLst>
              <a:ext uri="{FF2B5EF4-FFF2-40B4-BE49-F238E27FC236}">
                <a16:creationId xmlns:a16="http://schemas.microsoft.com/office/drawing/2014/main" id="{CD0A134F-AA63-42AA-BD23-663ED85A03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9E6122-6F69-4F49-BF6E-85D4909CA17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314972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DA16-2F9A-4150-8C6C-C914A82341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FA8CF9-C4C4-461B-BF7D-913A80EEFEB4}"/>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4" name="Footer Placeholder 3">
            <a:extLst>
              <a:ext uri="{FF2B5EF4-FFF2-40B4-BE49-F238E27FC236}">
                <a16:creationId xmlns:a16="http://schemas.microsoft.com/office/drawing/2014/main" id="{80B939E5-7AD2-4F94-A435-1A07E8B56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07D69-0F49-4FD3-8536-A4E5134ADE8D}"/>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944431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117C5-0BF9-4287-82E4-B953D3E03F39}"/>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3" name="Footer Placeholder 2">
            <a:extLst>
              <a:ext uri="{FF2B5EF4-FFF2-40B4-BE49-F238E27FC236}">
                <a16:creationId xmlns:a16="http://schemas.microsoft.com/office/drawing/2014/main" id="{66AC9BBE-32D3-4E3C-90E5-73EDCEFB8C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247231-4738-4E90-A78F-B35CAD50F65F}"/>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389926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9BA8-D873-4409-B755-95FFB40C1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332294-65C4-4A0C-AFA5-38509D6E1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B45D46-E7A5-4779-AF54-A40A63BD6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78A80B-0658-4A29-8B3B-349F01C7622F}"/>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6" name="Footer Placeholder 5">
            <a:extLst>
              <a:ext uri="{FF2B5EF4-FFF2-40B4-BE49-F238E27FC236}">
                <a16:creationId xmlns:a16="http://schemas.microsoft.com/office/drawing/2014/main" id="{E7AFBC5F-3036-4F38-A0E3-9234CEBB2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C43E5-2DA5-4C73-A085-B845A2FC9BCA}"/>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206781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B66F-AFE8-43F5-9376-1B8127D48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318905-E9C6-4716-B42A-9E26C066F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402CEC-4190-43D0-8272-85CC3D7C5B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E3FA14-110A-4F71-93B3-12752911FC16}"/>
              </a:ext>
            </a:extLst>
          </p:cNvPr>
          <p:cNvSpPr>
            <a:spLocks noGrp="1"/>
          </p:cNvSpPr>
          <p:nvPr>
            <p:ph type="dt" sz="half" idx="10"/>
          </p:nvPr>
        </p:nvSpPr>
        <p:spPr/>
        <p:txBody>
          <a:bodyPr/>
          <a:lstStyle/>
          <a:p>
            <a:fld id="{301C92A6-1F9D-594D-8919-A69E866C0D5A}" type="datetimeFigureOut">
              <a:rPr lang="en-US" smtClean="0"/>
              <a:t>1/5/2022</a:t>
            </a:fld>
            <a:endParaRPr lang="en-US"/>
          </a:p>
        </p:txBody>
      </p:sp>
      <p:sp>
        <p:nvSpPr>
          <p:cNvPr id="6" name="Footer Placeholder 5">
            <a:extLst>
              <a:ext uri="{FF2B5EF4-FFF2-40B4-BE49-F238E27FC236}">
                <a16:creationId xmlns:a16="http://schemas.microsoft.com/office/drawing/2014/main" id="{4A6DC643-C79A-4619-923E-3A1D4F5BF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8BC21C-2DE3-4EE1-8646-5C86EDC43CE5}"/>
              </a:ext>
            </a:extLst>
          </p:cNvPr>
          <p:cNvSpPr>
            <a:spLocks noGrp="1"/>
          </p:cNvSpPr>
          <p:nvPr>
            <p:ph type="sldNum" sz="quarter" idx="12"/>
          </p:nvPr>
        </p:nvSpPr>
        <p:spPr/>
        <p:txBody>
          <a:bodyPr/>
          <a:lstStyle/>
          <a:p>
            <a:fld id="{DBB70843-8890-BF4E-B260-F619B060E5E5}" type="slidenum">
              <a:rPr lang="en-US" smtClean="0"/>
              <a:t>‹#›</a:t>
            </a:fld>
            <a:endParaRPr lang="en-US"/>
          </a:p>
        </p:txBody>
      </p:sp>
    </p:spTree>
    <p:extLst>
      <p:ext uri="{BB962C8B-B14F-4D97-AF65-F5344CB8AC3E}">
        <p14:creationId xmlns:p14="http://schemas.microsoft.com/office/powerpoint/2010/main" val="181715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B665E-420D-4C31-AD26-C8E4C85E9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966F25-2D7E-4FAC-83A5-218CD2F74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6110B-96D6-4CEC-8DE1-6623FDDB0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92A6-1F9D-594D-8919-A69E866C0D5A}" type="datetimeFigureOut">
              <a:rPr lang="en-US" smtClean="0"/>
              <a:t>1/5/2022</a:t>
            </a:fld>
            <a:endParaRPr lang="en-US"/>
          </a:p>
        </p:txBody>
      </p:sp>
      <p:sp>
        <p:nvSpPr>
          <p:cNvPr id="5" name="Footer Placeholder 4">
            <a:extLst>
              <a:ext uri="{FF2B5EF4-FFF2-40B4-BE49-F238E27FC236}">
                <a16:creationId xmlns:a16="http://schemas.microsoft.com/office/drawing/2014/main" id="{ED3B8367-EBA7-4024-9728-D65BDDC76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370C3-C530-468D-B309-C83B14A5FA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B70843-8890-BF4E-B260-F619B060E5E5}" type="slidenum">
              <a:rPr lang="en-US" smtClean="0"/>
              <a:t>‹#›</a:t>
            </a:fld>
            <a:endParaRPr lang="en-US"/>
          </a:p>
        </p:txBody>
      </p:sp>
    </p:spTree>
    <p:extLst>
      <p:ext uri="{BB962C8B-B14F-4D97-AF65-F5344CB8AC3E}">
        <p14:creationId xmlns:p14="http://schemas.microsoft.com/office/powerpoint/2010/main" val="2786202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voicesofyouth.org/blog/letter-my-younger-sel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B4E6-277D-46D4-8FB6-8A83BA3CA5F3}"/>
              </a:ext>
            </a:extLst>
          </p:cNvPr>
          <p:cNvSpPr>
            <a:spLocks noGrp="1"/>
          </p:cNvSpPr>
          <p:nvPr>
            <p:ph type="title"/>
          </p:nvPr>
        </p:nvSpPr>
        <p:spPr>
          <a:xfrm>
            <a:off x="838200" y="2766218"/>
            <a:ext cx="10515600" cy="1325563"/>
          </a:xfrm>
        </p:spPr>
        <p:txBody>
          <a:bodyPr/>
          <a:lstStyle/>
          <a:p>
            <a:pPr algn="ctr"/>
            <a:r>
              <a:rPr lang="en-US" b="1" dirty="0">
                <a:solidFill>
                  <a:srgbClr val="F25826"/>
                </a:solidFill>
              </a:rPr>
              <a:t>“know thyself”-a path to self acceptance</a:t>
            </a:r>
          </a:p>
        </p:txBody>
      </p:sp>
    </p:spTree>
    <p:extLst>
      <p:ext uri="{BB962C8B-B14F-4D97-AF65-F5344CB8AC3E}">
        <p14:creationId xmlns:p14="http://schemas.microsoft.com/office/powerpoint/2010/main" val="421111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FBC7C-9937-4698-AB82-E7F03CF2371A}"/>
              </a:ext>
            </a:extLst>
          </p:cNvPr>
          <p:cNvSpPr>
            <a:spLocks noGrp="1"/>
          </p:cNvSpPr>
          <p:nvPr>
            <p:ph idx="1"/>
          </p:nvPr>
        </p:nvSpPr>
        <p:spPr>
          <a:xfrm>
            <a:off x="156972" y="114300"/>
            <a:ext cx="11878056" cy="6629400"/>
          </a:xfrm>
          <a:solidFill>
            <a:schemeClr val="bg1"/>
          </a:solidFill>
          <a:ln>
            <a:solidFill>
              <a:srgbClr val="F25826"/>
            </a:solidFill>
          </a:ln>
        </p:spPr>
        <p:txBody>
          <a:bodyPr>
            <a:normAutofit fontScale="77500" lnSpcReduction="20000"/>
          </a:bodyPr>
          <a:lstStyle/>
          <a:p>
            <a:pPr marL="0" indent="0">
              <a:lnSpc>
                <a:spcPct val="120000"/>
              </a:lnSpc>
              <a:buNone/>
            </a:pPr>
            <a:r>
              <a:rPr lang="en-US" dirty="0"/>
              <a:t>That five-year sentence convinced Price to never make those mistakes again. Like Felton, he also works helping former inmates. But having to bottle up his feelings for so long, he says, made him a different man. “And when I got out, I was just like, ‘Everybody out here is soft. Why is everybody smiling? Why is everybody so happy?’ And then I began to unpack those things, like, ‘Wait a minute — I can smile!’ “ For Price, that transition — </a:t>
            </a:r>
            <a:r>
              <a:rPr lang="en-US" b="1" dirty="0"/>
              <a:t>redefining what it means to be soft, and what it means to be strong — happened because of friends and family.</a:t>
            </a:r>
            <a:r>
              <a:rPr lang="en-US" dirty="0"/>
              <a:t> But it can also happen in prison. And slowly, it even happened to Dan Huff. “There was just times, when, reading books and stuff, there would be things in there that would bring it to my attention that I was a fraud,” he says. </a:t>
            </a:r>
            <a:r>
              <a:rPr lang="en-US" b="1" dirty="0"/>
              <a:t>Huff started valuing people who were compassionate and honest, and trying to be that same sort of man himself.</a:t>
            </a:r>
            <a:br>
              <a:rPr lang="en-US" b="1" dirty="0"/>
            </a:br>
            <a:endParaRPr lang="en-US" b="1" dirty="0"/>
          </a:p>
          <a:p>
            <a:pPr marL="0" indent="0">
              <a:lnSpc>
                <a:spcPct val="120000"/>
              </a:lnSpc>
              <a:buNone/>
            </a:pPr>
            <a:r>
              <a:rPr lang="en-US" dirty="0"/>
              <a:t>It’s hard work. Since getting out a couple of years ago, Huff has basically been figuring it all out from scratch. “There </a:t>
            </a:r>
            <a:r>
              <a:rPr lang="en-US" dirty="0" err="1"/>
              <a:t>ain’t</a:t>
            </a:r>
            <a:r>
              <a:rPr lang="en-US" dirty="0"/>
              <a:t> nothing I’ve done that I had any experience of doing. It’s traumatized me a time or two,” he says. “Just little stuff, like being laid off from work, and bills come up. I had it all mixed up. And now I see that it’s tough being a square.” But while dealing with hardships of daily life has been difficult — especially with a criminal record — it’s that shift in thinking that’s been the biggest change. “It’s devastating. On the one hand, you’ve been thinking all this time that you’re Superman, or God, or something. And now you find out you’re not even a man.” And whether it’s because of prison, or in spite of it, </a:t>
            </a:r>
            <a:r>
              <a:rPr lang="en-US" b="1" dirty="0"/>
              <a:t>Huff and others like him are figuring out what kind of men they want to be.</a:t>
            </a:r>
          </a:p>
          <a:p>
            <a:endParaRPr lang="en-US" dirty="0"/>
          </a:p>
        </p:txBody>
      </p:sp>
    </p:spTree>
    <p:extLst>
      <p:ext uri="{BB962C8B-B14F-4D97-AF65-F5344CB8AC3E}">
        <p14:creationId xmlns:p14="http://schemas.microsoft.com/office/powerpoint/2010/main" val="173596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D0622-60C2-4D11-901E-562FB1025FE9}"/>
              </a:ext>
            </a:extLst>
          </p:cNvPr>
          <p:cNvSpPr>
            <a:spLocks noGrp="1"/>
          </p:cNvSpPr>
          <p:nvPr>
            <p:ph type="title"/>
          </p:nvPr>
        </p:nvSpPr>
        <p:spPr/>
        <p:txBody>
          <a:bodyPr/>
          <a:lstStyle/>
          <a:p>
            <a:r>
              <a:rPr lang="en-US" b="1" dirty="0">
                <a:solidFill>
                  <a:srgbClr val="F25826"/>
                </a:solidFill>
              </a:rPr>
              <a:t>Discuss &amp; write</a:t>
            </a:r>
          </a:p>
        </p:txBody>
      </p:sp>
      <p:sp>
        <p:nvSpPr>
          <p:cNvPr id="6" name="Content Placeholder 5">
            <a:extLst>
              <a:ext uri="{FF2B5EF4-FFF2-40B4-BE49-F238E27FC236}">
                <a16:creationId xmlns:a16="http://schemas.microsoft.com/office/drawing/2014/main" id="{22D38395-C5A0-43EF-9B41-111A86DBA252}"/>
              </a:ext>
            </a:extLst>
          </p:cNvPr>
          <p:cNvSpPr>
            <a:spLocks noGrp="1"/>
          </p:cNvSpPr>
          <p:nvPr>
            <p:ph idx="1"/>
          </p:nvPr>
        </p:nvSpPr>
        <p:spPr>
          <a:xfrm>
            <a:off x="838200" y="1358900"/>
            <a:ext cx="10515600" cy="4351338"/>
          </a:xfrm>
        </p:spPr>
        <p:txBody>
          <a:bodyPr>
            <a:normAutofit fontScale="92500" lnSpcReduction="10000"/>
          </a:bodyPr>
          <a:lstStyle/>
          <a:p>
            <a:pPr>
              <a:lnSpc>
                <a:spcPct val="160000"/>
              </a:lnSpc>
            </a:pPr>
            <a:r>
              <a:rPr lang="en-US" dirty="0"/>
              <a:t>Consider how the inmates’ experiences shape how they viewed themselves.</a:t>
            </a:r>
          </a:p>
          <a:p>
            <a:pPr>
              <a:lnSpc>
                <a:spcPct val="150000"/>
              </a:lnSpc>
            </a:pPr>
            <a:r>
              <a:rPr lang="en-US" dirty="0"/>
              <a:t>Describe the development of a common theme found in Emotional Baggage and “I am not an inmate ...”</a:t>
            </a:r>
            <a:br>
              <a:rPr lang="en-US" dirty="0"/>
            </a:br>
            <a:endParaRPr lang="en-US" dirty="0"/>
          </a:p>
          <a:p>
            <a:pPr>
              <a:lnSpc>
                <a:spcPct val="150000"/>
              </a:lnSpc>
            </a:pPr>
            <a:r>
              <a:rPr lang="en-US" b="1" dirty="0"/>
              <a:t>Let’s fill in the 2</a:t>
            </a:r>
            <a:r>
              <a:rPr lang="en-US" b="1" baseline="30000" dirty="0"/>
              <a:t>nd</a:t>
            </a:r>
            <a:r>
              <a:rPr lang="en-US" b="1" dirty="0"/>
              <a:t> column of the graphic organizer</a:t>
            </a:r>
          </a:p>
          <a:p>
            <a:pPr lvl="1">
              <a:lnSpc>
                <a:spcPct val="150000"/>
              </a:lnSpc>
            </a:pPr>
            <a:r>
              <a:rPr lang="en-US" dirty="0"/>
              <a:t>Write 2-3 sentences responding to the second prompt (above).</a:t>
            </a:r>
          </a:p>
        </p:txBody>
      </p:sp>
    </p:spTree>
    <p:extLst>
      <p:ext uri="{BB962C8B-B14F-4D97-AF65-F5344CB8AC3E}">
        <p14:creationId xmlns:p14="http://schemas.microsoft.com/office/powerpoint/2010/main" val="109446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D323-BD32-4839-85C3-7EAE64D96117}"/>
              </a:ext>
            </a:extLst>
          </p:cNvPr>
          <p:cNvSpPr>
            <a:spLocks noGrp="1"/>
          </p:cNvSpPr>
          <p:nvPr>
            <p:ph type="title"/>
          </p:nvPr>
        </p:nvSpPr>
        <p:spPr/>
        <p:txBody>
          <a:bodyPr/>
          <a:lstStyle/>
          <a:p>
            <a:r>
              <a:rPr lang="en-US" b="1" dirty="0">
                <a:solidFill>
                  <a:srgbClr val="F25826"/>
                </a:solidFill>
              </a:rPr>
              <a:t>Before you go… (on an index card)</a:t>
            </a:r>
          </a:p>
        </p:txBody>
      </p:sp>
      <p:sp>
        <p:nvSpPr>
          <p:cNvPr id="3" name="Content Placeholder 2">
            <a:extLst>
              <a:ext uri="{FF2B5EF4-FFF2-40B4-BE49-F238E27FC236}">
                <a16:creationId xmlns:a16="http://schemas.microsoft.com/office/drawing/2014/main" id="{0B462C33-6285-467A-A21D-889A12AC6173}"/>
              </a:ext>
            </a:extLst>
          </p:cNvPr>
          <p:cNvSpPr>
            <a:spLocks noGrp="1"/>
          </p:cNvSpPr>
          <p:nvPr>
            <p:ph sz="half" idx="1"/>
          </p:nvPr>
        </p:nvSpPr>
        <p:spPr/>
        <p:txBody>
          <a:bodyPr/>
          <a:lstStyle/>
          <a:p>
            <a:r>
              <a:rPr lang="en-US" dirty="0"/>
              <a:t>3-2-1</a:t>
            </a:r>
          </a:p>
          <a:p>
            <a:r>
              <a:rPr lang="en-US" dirty="0"/>
              <a:t>3 statements of insight</a:t>
            </a:r>
          </a:p>
          <a:p>
            <a:r>
              <a:rPr lang="en-US" dirty="0"/>
              <a:t>2 wonderings…</a:t>
            </a:r>
          </a:p>
          <a:p>
            <a:r>
              <a:rPr lang="en-US" dirty="0"/>
              <a:t>1 question for tomorrow</a:t>
            </a:r>
          </a:p>
        </p:txBody>
      </p:sp>
      <p:pic>
        <p:nvPicPr>
          <p:cNvPr id="8" name="Content Placeholder 7">
            <a:extLst>
              <a:ext uri="{FF2B5EF4-FFF2-40B4-BE49-F238E27FC236}">
                <a16:creationId xmlns:a16="http://schemas.microsoft.com/office/drawing/2014/main" id="{D11F225A-7D36-48F2-BF67-B43272E3FB74}"/>
              </a:ext>
            </a:extLst>
          </p:cNvPr>
          <p:cNvPicPr>
            <a:picLocks noGrp="1" noChangeAspect="1"/>
          </p:cNvPicPr>
          <p:nvPr>
            <p:ph sz="half" idx="2"/>
          </p:nvPr>
        </p:nvPicPr>
        <p:blipFill>
          <a:blip r:embed="rId2"/>
          <a:stretch>
            <a:fillRect/>
          </a:stretch>
        </p:blipFill>
        <p:spPr>
          <a:xfrm>
            <a:off x="5137851" y="1933861"/>
            <a:ext cx="3648408" cy="29902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97611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8B67-F329-4E4C-9BF0-59F80168A4D9}"/>
              </a:ext>
            </a:extLst>
          </p:cNvPr>
          <p:cNvSpPr>
            <a:spLocks noGrp="1"/>
          </p:cNvSpPr>
          <p:nvPr>
            <p:ph type="title"/>
          </p:nvPr>
        </p:nvSpPr>
        <p:spPr/>
        <p:txBody>
          <a:bodyPr/>
          <a:lstStyle/>
          <a:p>
            <a:pPr algn="ctr"/>
            <a:r>
              <a:rPr lang="en-US" b="1" dirty="0">
                <a:solidFill>
                  <a:srgbClr val="F25826"/>
                </a:solidFill>
              </a:rPr>
              <a:t>Day 2</a:t>
            </a:r>
          </a:p>
        </p:txBody>
      </p:sp>
      <p:sp>
        <p:nvSpPr>
          <p:cNvPr id="3" name="Content Placeholder 2">
            <a:extLst>
              <a:ext uri="{FF2B5EF4-FFF2-40B4-BE49-F238E27FC236}">
                <a16:creationId xmlns:a16="http://schemas.microsoft.com/office/drawing/2014/main" id="{2D84A62D-3D65-470F-9441-329E22ACDB61}"/>
              </a:ext>
            </a:extLst>
          </p:cNvPr>
          <p:cNvSpPr>
            <a:spLocks noGrp="1"/>
          </p:cNvSpPr>
          <p:nvPr>
            <p:ph idx="1"/>
          </p:nvPr>
        </p:nvSpPr>
        <p:spPr/>
        <p:txBody>
          <a:bodyPr>
            <a:normAutofit/>
          </a:bodyPr>
          <a:lstStyle/>
          <a:p>
            <a:pPr marL="0" indent="0">
              <a:buNone/>
            </a:pPr>
            <a:r>
              <a:rPr lang="en-US" sz="4400" dirty="0"/>
              <a:t>Make sure you have…</a:t>
            </a:r>
          </a:p>
          <a:p>
            <a:pPr marL="742950" indent="-742950">
              <a:buFont typeface="+mj-lt"/>
              <a:buAutoNum type="arabicPeriod"/>
            </a:pPr>
            <a:r>
              <a:rPr lang="en-US" sz="4400" dirty="0"/>
              <a:t>Your graphic organizer</a:t>
            </a:r>
          </a:p>
          <a:p>
            <a:pPr marL="742950" indent="-742950">
              <a:buFont typeface="+mj-lt"/>
              <a:buAutoNum type="arabicPeriod"/>
            </a:pPr>
            <a:r>
              <a:rPr lang="en-US" sz="4400" dirty="0"/>
              <a:t>You journal sheet</a:t>
            </a:r>
          </a:p>
          <a:p>
            <a:pPr marL="742950" indent="-742950">
              <a:buFont typeface="+mj-lt"/>
              <a:buAutoNum type="arabicPeriod"/>
            </a:pPr>
            <a:r>
              <a:rPr lang="en-US" sz="4400" dirty="0"/>
              <a:t>Your article packet</a:t>
            </a:r>
          </a:p>
        </p:txBody>
      </p:sp>
    </p:spTree>
    <p:extLst>
      <p:ext uri="{BB962C8B-B14F-4D97-AF65-F5344CB8AC3E}">
        <p14:creationId xmlns:p14="http://schemas.microsoft.com/office/powerpoint/2010/main" val="246533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22348F-A37B-4096-9D29-C2693C969538}"/>
              </a:ext>
            </a:extLst>
          </p:cNvPr>
          <p:cNvSpPr>
            <a:spLocks noGrp="1"/>
          </p:cNvSpPr>
          <p:nvPr>
            <p:ph type="title"/>
          </p:nvPr>
        </p:nvSpPr>
        <p:spPr>
          <a:xfrm>
            <a:off x="465338" y="148547"/>
            <a:ext cx="10515600" cy="1566401"/>
          </a:xfrm>
        </p:spPr>
        <p:txBody>
          <a:bodyPr>
            <a:normAutofit/>
          </a:bodyPr>
          <a:lstStyle/>
          <a:p>
            <a:r>
              <a:rPr lang="en-US" sz="3500" b="1" dirty="0">
                <a:solidFill>
                  <a:srgbClr val="F25826"/>
                </a:solidFill>
              </a:rPr>
              <a:t>Alone</a:t>
            </a:r>
            <a:r>
              <a:rPr lang="en-US" sz="3500" dirty="0"/>
              <a:t> </a:t>
            </a:r>
            <a:br>
              <a:rPr lang="en-US" sz="3500" dirty="0"/>
            </a:br>
            <a:r>
              <a:rPr lang="en-US" sz="3500" dirty="0"/>
              <a:t>by: Katherine Wei, 12th Grade</a:t>
            </a:r>
            <a:br>
              <a:rPr lang="en-US" sz="3500" dirty="0"/>
            </a:br>
            <a:r>
              <a:rPr lang="en-US" sz="3500" dirty="0"/>
              <a:t>BASIS Chandler - Chandler, Arizona</a:t>
            </a:r>
          </a:p>
        </p:txBody>
      </p:sp>
      <p:sp>
        <p:nvSpPr>
          <p:cNvPr id="8" name="Content Placeholder 7">
            <a:extLst>
              <a:ext uri="{FF2B5EF4-FFF2-40B4-BE49-F238E27FC236}">
                <a16:creationId xmlns:a16="http://schemas.microsoft.com/office/drawing/2014/main" id="{8B48556D-FC05-4EC0-87E1-0C0B44313FFD}"/>
              </a:ext>
            </a:extLst>
          </p:cNvPr>
          <p:cNvSpPr>
            <a:spLocks noGrp="1"/>
          </p:cNvSpPr>
          <p:nvPr>
            <p:ph sz="half" idx="2"/>
          </p:nvPr>
        </p:nvSpPr>
        <p:spPr>
          <a:xfrm>
            <a:off x="5646937" y="1824082"/>
            <a:ext cx="6151485" cy="4351338"/>
          </a:xfrm>
        </p:spPr>
        <p:txBody>
          <a:bodyPr/>
          <a:lstStyle/>
          <a:p>
            <a:pPr marL="0" indent="0" algn="ctr">
              <a:lnSpc>
                <a:spcPct val="100000"/>
              </a:lnSpc>
              <a:buNone/>
            </a:pPr>
            <a:r>
              <a:rPr lang="en-US" sz="3200" b="1" dirty="0"/>
              <a:t>Notice &amp; note</a:t>
            </a:r>
          </a:p>
          <a:p>
            <a:pPr lvl="1">
              <a:lnSpc>
                <a:spcPct val="100000"/>
              </a:lnSpc>
            </a:pPr>
            <a:r>
              <a:rPr lang="en-US" sz="3200" dirty="0"/>
              <a:t>Using the 3</a:t>
            </a:r>
            <a:r>
              <a:rPr lang="en-US" sz="3200" baseline="30000" dirty="0"/>
              <a:t>rd</a:t>
            </a:r>
            <a:r>
              <a:rPr lang="en-US" sz="3200" dirty="0"/>
              <a:t> column of your graphic organizer, note 2 things you see in this image.</a:t>
            </a:r>
          </a:p>
          <a:p>
            <a:pPr lvl="1">
              <a:lnSpc>
                <a:spcPct val="100000"/>
              </a:lnSpc>
            </a:pPr>
            <a:r>
              <a:rPr lang="en-US" sz="3200" i="1" dirty="0"/>
              <a:t>Example: </a:t>
            </a:r>
            <a:r>
              <a:rPr lang="en-US" sz="3200" dirty="0"/>
              <a:t>I see_____. This makes me think_______.</a:t>
            </a:r>
          </a:p>
          <a:p>
            <a:pPr>
              <a:lnSpc>
                <a:spcPct val="100000"/>
              </a:lnSpc>
            </a:pPr>
            <a:endParaRPr lang="en-US" dirty="0"/>
          </a:p>
          <a:p>
            <a:pPr>
              <a:lnSpc>
                <a:spcPct val="100000"/>
              </a:lnSpc>
            </a:pPr>
            <a:endParaRPr lang="en-US" dirty="0"/>
          </a:p>
        </p:txBody>
      </p:sp>
      <p:sp>
        <p:nvSpPr>
          <p:cNvPr id="9" name="TextBox 8">
            <a:extLst>
              <a:ext uri="{FF2B5EF4-FFF2-40B4-BE49-F238E27FC236}">
                <a16:creationId xmlns:a16="http://schemas.microsoft.com/office/drawing/2014/main" id="{189452DD-B457-43EC-8FC0-789532FC754A}"/>
              </a:ext>
            </a:extLst>
          </p:cNvPr>
          <p:cNvSpPr txBox="1"/>
          <p:nvPr/>
        </p:nvSpPr>
        <p:spPr>
          <a:xfrm>
            <a:off x="6172202" y="5148488"/>
            <a:ext cx="5832693" cy="1200329"/>
          </a:xfrm>
          <a:prstGeom prst="rect">
            <a:avLst/>
          </a:prstGeom>
          <a:noFill/>
        </p:spPr>
        <p:txBody>
          <a:bodyPr wrap="square" rtlCol="0">
            <a:spAutoFit/>
          </a:bodyPr>
          <a:lstStyle/>
          <a:p>
            <a:pPr lvl="0" algn="ctr"/>
            <a:r>
              <a:rPr lang="en-US" b="1" dirty="0">
                <a:solidFill>
                  <a:prstClr val="black"/>
                </a:solidFill>
              </a:rPr>
              <a:t>"Acceptance is the last step of grieving; let’s make it the first step of living.“ </a:t>
            </a:r>
            <a:br>
              <a:rPr lang="en-US" b="1" dirty="0">
                <a:solidFill>
                  <a:prstClr val="black"/>
                </a:solidFill>
              </a:rPr>
            </a:br>
            <a:r>
              <a:rPr lang="en-US" dirty="0">
                <a:solidFill>
                  <a:prstClr val="black"/>
                </a:solidFill>
              </a:rPr>
              <a:t>quote by: Kate Landry, 8</a:t>
            </a:r>
            <a:r>
              <a:rPr lang="en-US" baseline="30000" dirty="0">
                <a:solidFill>
                  <a:prstClr val="black"/>
                </a:solidFill>
              </a:rPr>
              <a:t>th</a:t>
            </a:r>
            <a:r>
              <a:rPr lang="en-US" dirty="0">
                <a:solidFill>
                  <a:prstClr val="black"/>
                </a:solidFill>
              </a:rPr>
              <a:t> Grade, Sarasota Middle School, Sarasota, Florida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Content Placeholder 10">
            <a:extLst>
              <a:ext uri="{FF2B5EF4-FFF2-40B4-BE49-F238E27FC236}">
                <a16:creationId xmlns:a16="http://schemas.microsoft.com/office/drawing/2014/main" id="{4DDD5F8A-4700-4F15-B439-37C3945A14A1}"/>
              </a:ext>
            </a:extLst>
          </p:cNvPr>
          <p:cNvPicPr>
            <a:picLocks noGrp="1" noChangeAspect="1"/>
          </p:cNvPicPr>
          <p:nvPr>
            <p:ph sz="half" idx="1"/>
          </p:nvPr>
        </p:nvPicPr>
        <p:blipFill>
          <a:blip r:embed="rId2"/>
          <a:stretch>
            <a:fillRect/>
          </a:stretch>
        </p:blipFill>
        <p:spPr>
          <a:xfrm>
            <a:off x="465338" y="1774495"/>
            <a:ext cx="5554462" cy="4450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32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5814-EE52-4C64-9354-C8670B22D03A}"/>
              </a:ext>
            </a:extLst>
          </p:cNvPr>
          <p:cNvSpPr>
            <a:spLocks noGrp="1"/>
          </p:cNvSpPr>
          <p:nvPr>
            <p:ph type="title"/>
          </p:nvPr>
        </p:nvSpPr>
        <p:spPr>
          <a:xfrm>
            <a:off x="598503" y="382880"/>
            <a:ext cx="10515600" cy="1325563"/>
          </a:xfrm>
        </p:spPr>
        <p:txBody>
          <a:bodyPr/>
          <a:lstStyle/>
          <a:p>
            <a:r>
              <a:rPr lang="en-US" b="1" dirty="0">
                <a:solidFill>
                  <a:srgbClr val="F25826"/>
                </a:solidFill>
              </a:rPr>
              <a:t>Artist Statement</a:t>
            </a:r>
          </a:p>
        </p:txBody>
      </p:sp>
      <p:sp>
        <p:nvSpPr>
          <p:cNvPr id="3" name="Content Placeholder 2">
            <a:extLst>
              <a:ext uri="{FF2B5EF4-FFF2-40B4-BE49-F238E27FC236}">
                <a16:creationId xmlns:a16="http://schemas.microsoft.com/office/drawing/2014/main" id="{A29C55D9-8C2A-44C6-BEF1-DAB47D3EB95A}"/>
              </a:ext>
            </a:extLst>
          </p:cNvPr>
          <p:cNvSpPr>
            <a:spLocks noGrp="1"/>
          </p:cNvSpPr>
          <p:nvPr>
            <p:ph idx="1"/>
          </p:nvPr>
        </p:nvSpPr>
        <p:spPr>
          <a:xfrm>
            <a:off x="598503" y="1363986"/>
            <a:ext cx="10515600" cy="4351338"/>
          </a:xfrm>
        </p:spPr>
        <p:txBody>
          <a:bodyPr vert="horz" lIns="91440" tIns="45720" rIns="91440" bIns="45720" rtlCol="0">
            <a:normAutofit lnSpcReduction="10000"/>
          </a:bodyPr>
          <a:lstStyle/>
          <a:p>
            <a:pPr marL="0" indent="0">
              <a:lnSpc>
                <a:spcPct val="150000"/>
              </a:lnSpc>
              <a:buNone/>
            </a:pPr>
            <a:r>
              <a:rPr lang="en-US" dirty="0"/>
              <a:t>My artwork symbolizes the sense of loneliness that people may often feel, especially during the pandemic. The cool color background highlights a feeling of misery and sorrow as blue and green are often associated with sadness and tears. The only warm colors in my artwork are on the girl. This contrast between warm vs. cool draws attention to the idea that anyone, even if you feel alone, emanates brightness and energy, and that everyone is valued and loved.</a:t>
            </a:r>
          </a:p>
        </p:txBody>
      </p:sp>
    </p:spTree>
    <p:extLst>
      <p:ext uri="{BB962C8B-B14F-4D97-AF65-F5344CB8AC3E}">
        <p14:creationId xmlns:p14="http://schemas.microsoft.com/office/powerpoint/2010/main" val="1647991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C6BA-1AB3-425E-AE02-E8D053473057}"/>
              </a:ext>
            </a:extLst>
          </p:cNvPr>
          <p:cNvSpPr>
            <a:spLocks noGrp="1"/>
          </p:cNvSpPr>
          <p:nvPr>
            <p:ph type="title"/>
          </p:nvPr>
        </p:nvSpPr>
        <p:spPr/>
        <p:txBody>
          <a:bodyPr/>
          <a:lstStyle/>
          <a:p>
            <a:r>
              <a:rPr lang="en-US" b="1" dirty="0">
                <a:solidFill>
                  <a:srgbClr val="F25826"/>
                </a:solidFill>
              </a:rPr>
              <a:t>Discuss-turn &amp; talk</a:t>
            </a:r>
          </a:p>
        </p:txBody>
      </p:sp>
      <p:sp>
        <p:nvSpPr>
          <p:cNvPr id="3" name="Content Placeholder 2">
            <a:extLst>
              <a:ext uri="{FF2B5EF4-FFF2-40B4-BE49-F238E27FC236}">
                <a16:creationId xmlns:a16="http://schemas.microsoft.com/office/drawing/2014/main" id="{2EDECF71-BD76-4277-BD10-5C77DE1EF183}"/>
              </a:ext>
            </a:extLst>
          </p:cNvPr>
          <p:cNvSpPr>
            <a:spLocks noGrp="1"/>
          </p:cNvSpPr>
          <p:nvPr>
            <p:ph idx="1"/>
          </p:nvPr>
        </p:nvSpPr>
        <p:spPr/>
        <p:txBody>
          <a:bodyPr vert="horz" lIns="91440" tIns="45720" rIns="91440" bIns="45720" rtlCol="0">
            <a:normAutofit/>
          </a:bodyPr>
          <a:lstStyle/>
          <a:p>
            <a:pPr>
              <a:lnSpc>
                <a:spcPct val="150000"/>
              </a:lnSpc>
              <a:spcAft>
                <a:spcPts val="1200"/>
              </a:spcAft>
            </a:pPr>
            <a:r>
              <a:rPr lang="en-US" dirty="0"/>
              <a:t>What are your thoughts on the artist’s statement?</a:t>
            </a:r>
          </a:p>
          <a:p>
            <a:pPr>
              <a:lnSpc>
                <a:spcPct val="150000"/>
              </a:lnSpc>
              <a:spcAft>
                <a:spcPts val="1200"/>
              </a:spcAft>
            </a:pPr>
            <a:r>
              <a:rPr lang="en-US" dirty="0"/>
              <a:t>Consider the notion of feeling ‘out of place’. Describe how this condition can refer to a physical space and also an emotional state?</a:t>
            </a:r>
          </a:p>
          <a:p>
            <a:pPr>
              <a:lnSpc>
                <a:spcPct val="150000"/>
              </a:lnSpc>
              <a:spcAft>
                <a:spcPts val="1200"/>
              </a:spcAft>
            </a:pPr>
            <a:r>
              <a:rPr lang="en-US" dirty="0"/>
              <a:t>Do you see any similarities between this artwork and “I am not an inmate…”?</a:t>
            </a:r>
          </a:p>
          <a:p>
            <a:pPr marL="0" indent="0">
              <a:spcAft>
                <a:spcPts val="1200"/>
              </a:spcAft>
              <a:buNone/>
            </a:pPr>
            <a:endParaRPr lang="en-US" dirty="0"/>
          </a:p>
        </p:txBody>
      </p:sp>
    </p:spTree>
    <p:extLst>
      <p:ext uri="{BB962C8B-B14F-4D97-AF65-F5344CB8AC3E}">
        <p14:creationId xmlns:p14="http://schemas.microsoft.com/office/powerpoint/2010/main" val="3758014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A6F2-E715-4F32-886E-9E5CDC97E6D0}"/>
              </a:ext>
            </a:extLst>
          </p:cNvPr>
          <p:cNvSpPr>
            <a:spLocks noGrp="1"/>
          </p:cNvSpPr>
          <p:nvPr>
            <p:ph type="title"/>
          </p:nvPr>
        </p:nvSpPr>
        <p:spPr/>
        <p:txBody>
          <a:bodyPr/>
          <a:lstStyle/>
          <a:p>
            <a:r>
              <a:rPr lang="en-US" b="1" dirty="0">
                <a:solidFill>
                  <a:srgbClr val="F25826"/>
                </a:solidFill>
              </a:rPr>
              <a:t>Source 4</a:t>
            </a:r>
          </a:p>
        </p:txBody>
      </p:sp>
      <p:sp>
        <p:nvSpPr>
          <p:cNvPr id="3" name="Content Placeholder 2">
            <a:extLst>
              <a:ext uri="{FF2B5EF4-FFF2-40B4-BE49-F238E27FC236}">
                <a16:creationId xmlns:a16="http://schemas.microsoft.com/office/drawing/2014/main" id="{0305F30A-5015-4748-AB1E-E6081C9AAB90}"/>
              </a:ext>
            </a:extLst>
          </p:cNvPr>
          <p:cNvSpPr>
            <a:spLocks noGrp="1"/>
          </p:cNvSpPr>
          <p:nvPr>
            <p:ph idx="1"/>
          </p:nvPr>
        </p:nvSpPr>
        <p:spPr/>
        <p:txBody>
          <a:bodyPr/>
          <a:lstStyle/>
          <a:p>
            <a:r>
              <a:rPr lang="en-US" dirty="0"/>
              <a:t>Now we will look at an excerpt from novelist James Joyce. Pay close attention to the way Joyce develops the theme of isolation. </a:t>
            </a:r>
          </a:p>
          <a:p>
            <a:endParaRPr lang="en-US" dirty="0"/>
          </a:p>
          <a:p>
            <a:r>
              <a:rPr lang="en-US" b="1" dirty="0"/>
              <a:t>Consider: </a:t>
            </a:r>
            <a:r>
              <a:rPr lang="en-US" dirty="0"/>
              <a:t>How does Joyce’s framing of the main character show how he distinguishes himself from those around him?</a:t>
            </a:r>
          </a:p>
        </p:txBody>
      </p:sp>
    </p:spTree>
    <p:extLst>
      <p:ext uri="{BB962C8B-B14F-4D97-AF65-F5344CB8AC3E}">
        <p14:creationId xmlns:p14="http://schemas.microsoft.com/office/powerpoint/2010/main" val="1748787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672FA-9E54-41C6-AB80-8C3BF0CD6F17}"/>
              </a:ext>
            </a:extLst>
          </p:cNvPr>
          <p:cNvSpPr>
            <a:spLocks noGrp="1"/>
          </p:cNvSpPr>
          <p:nvPr>
            <p:ph idx="1"/>
          </p:nvPr>
        </p:nvSpPr>
        <p:spPr>
          <a:xfrm>
            <a:off x="156972" y="114300"/>
            <a:ext cx="11878056" cy="6629400"/>
          </a:xfrm>
          <a:solidFill>
            <a:schemeClr val="bg1"/>
          </a:solidFill>
          <a:ln>
            <a:solidFill>
              <a:srgbClr val="F25826"/>
            </a:solidFill>
          </a:ln>
        </p:spPr>
        <p:txBody>
          <a:bodyPr>
            <a:normAutofit/>
          </a:bodyPr>
          <a:lstStyle/>
          <a:p>
            <a:pPr marL="0" indent="0">
              <a:lnSpc>
                <a:spcPct val="110000"/>
              </a:lnSpc>
              <a:buNone/>
            </a:pPr>
            <a:r>
              <a:rPr lang="en-US" dirty="0"/>
              <a:t>The bell rang and then the classes began to file out of the rooms and along the corridors towards the refectory. He sat looking at the two prints of butter on his plate but could not eat the damp bread. The tablecloth was damp and limp. But he drank off the hot weak tea which the clumsy scullion, girl with a white apron, poured into his cup. He wondered whether the scullion’s apron was damp too or whether all white things were cold and damp. Nasty Roche and </a:t>
            </a:r>
            <a:r>
              <a:rPr lang="en-US" dirty="0" err="1"/>
              <a:t>Saurin</a:t>
            </a:r>
            <a:r>
              <a:rPr lang="en-US" dirty="0"/>
              <a:t> drank cocoa that their people sent them in tins. They said they could not drink the tea; that it was hogwash. Their fathers were magistrates, the fellows said.</a:t>
            </a:r>
          </a:p>
          <a:p>
            <a:pPr marL="0" indent="0">
              <a:lnSpc>
                <a:spcPct val="110000"/>
              </a:lnSpc>
              <a:buNone/>
            </a:pPr>
            <a:endParaRPr lang="en-US" dirty="0"/>
          </a:p>
          <a:p>
            <a:pPr marL="0" indent="0">
              <a:lnSpc>
                <a:spcPct val="110000"/>
              </a:lnSpc>
              <a:buNone/>
            </a:pPr>
            <a:r>
              <a:rPr lang="en-US" dirty="0"/>
              <a:t>All the boys seemed to him very strange. They had all fathers and mothers and different clothes and voices. He longed to be at home and lay his head on his mother’s lap. But he could not: and so he longed for the play and study and prayers to be over and to be in bed.</a:t>
            </a:r>
          </a:p>
          <a:p>
            <a:endParaRPr lang="en-US" dirty="0"/>
          </a:p>
          <a:p>
            <a:endParaRPr lang="en-US" dirty="0"/>
          </a:p>
        </p:txBody>
      </p:sp>
    </p:spTree>
    <p:extLst>
      <p:ext uri="{BB962C8B-B14F-4D97-AF65-F5344CB8AC3E}">
        <p14:creationId xmlns:p14="http://schemas.microsoft.com/office/powerpoint/2010/main" val="25225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3E5065-A8F3-4F9E-BA53-A69C3F1D4D18}"/>
              </a:ext>
            </a:extLst>
          </p:cNvPr>
          <p:cNvSpPr>
            <a:spLocks noGrp="1"/>
          </p:cNvSpPr>
          <p:nvPr>
            <p:ph idx="1"/>
          </p:nvPr>
        </p:nvSpPr>
        <p:spPr>
          <a:xfrm>
            <a:off x="156972" y="114300"/>
            <a:ext cx="11878056" cy="6629400"/>
          </a:xfrm>
          <a:solidFill>
            <a:schemeClr val="bg1"/>
          </a:solidFill>
          <a:ln>
            <a:solidFill>
              <a:srgbClr val="F25826"/>
            </a:solidFill>
          </a:ln>
        </p:spPr>
        <p:txBody>
          <a:bodyPr>
            <a:normAutofit fontScale="92500" lnSpcReduction="10000"/>
          </a:bodyPr>
          <a:lstStyle/>
          <a:p>
            <a:pPr marL="0" indent="0">
              <a:buNone/>
            </a:pPr>
            <a:r>
              <a:rPr lang="en-US" dirty="0"/>
              <a:t>He drank another cup of hot tea and Fleming said:</a:t>
            </a:r>
          </a:p>
          <a:p>
            <a:pPr marL="0" indent="0">
              <a:buNone/>
            </a:pPr>
            <a:r>
              <a:rPr lang="en-US" dirty="0"/>
              <a:t>— What’s up? Have you a pain or what’s up with you?</a:t>
            </a:r>
          </a:p>
          <a:p>
            <a:pPr marL="0" indent="0">
              <a:buNone/>
            </a:pPr>
            <a:r>
              <a:rPr lang="en-US" dirty="0"/>
              <a:t>— I don’t know, Stephen said.</a:t>
            </a:r>
          </a:p>
          <a:p>
            <a:pPr marL="0" indent="0">
              <a:buNone/>
            </a:pPr>
            <a:r>
              <a:rPr lang="en-US" dirty="0"/>
              <a:t>— Sick in your breadbasket, Fleming said, because your face looks white. It will go away.</a:t>
            </a:r>
          </a:p>
          <a:p>
            <a:pPr marL="0" indent="0">
              <a:buNone/>
            </a:pPr>
            <a:r>
              <a:rPr lang="en-US" dirty="0"/>
              <a:t>— Oh yes, Stephen said.</a:t>
            </a:r>
          </a:p>
          <a:p>
            <a:pPr marL="0" indent="0">
              <a:lnSpc>
                <a:spcPct val="110000"/>
              </a:lnSpc>
              <a:buNone/>
            </a:pPr>
            <a:br>
              <a:rPr lang="en-US" dirty="0"/>
            </a:br>
            <a:r>
              <a:rPr lang="en-US" dirty="0"/>
              <a:t>But he was not sick there. He thought that he was sick in his heart if you could be sick in that place. Fleming was very decent to ask him. He wanted to cry. He leaned his elbows on the table and shut and opened the flaps of his ears. Then he heard the noise of the refectory every time he opened the flaps of his ears. It made a roar like a train at night. And when he closed the flaps the roar was shut off like a train going into a tunnel. That night at </a:t>
            </a:r>
            <a:r>
              <a:rPr lang="en-US" dirty="0" err="1"/>
              <a:t>Dalkey</a:t>
            </a:r>
            <a:r>
              <a:rPr lang="en-US" dirty="0"/>
              <a:t> the train had roared like that and then, when it went into the tunnel, the roar stopped. He closed his eyes and the train went on, roaring and then stopping; roaring again, stopping. It was nice to hear it roar and stop and then roar out of the tunnel again and then stop.</a:t>
            </a:r>
          </a:p>
          <a:p>
            <a:pPr marL="0" indent="0">
              <a:buNone/>
            </a:pPr>
            <a:endParaRPr lang="en-US" dirty="0"/>
          </a:p>
        </p:txBody>
      </p:sp>
    </p:spTree>
    <p:extLst>
      <p:ext uri="{BB962C8B-B14F-4D97-AF65-F5344CB8AC3E}">
        <p14:creationId xmlns:p14="http://schemas.microsoft.com/office/powerpoint/2010/main" val="258586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AB4E6-277D-46D4-8FB6-8A83BA3CA5F3}"/>
              </a:ext>
            </a:extLst>
          </p:cNvPr>
          <p:cNvSpPr>
            <a:spLocks noGrp="1"/>
          </p:cNvSpPr>
          <p:nvPr>
            <p:ph type="title"/>
          </p:nvPr>
        </p:nvSpPr>
        <p:spPr/>
        <p:txBody>
          <a:bodyPr/>
          <a:lstStyle/>
          <a:p>
            <a:r>
              <a:rPr lang="en-US" b="1" dirty="0">
                <a:solidFill>
                  <a:srgbClr val="F25826"/>
                </a:solidFill>
              </a:rPr>
              <a:t>Think-write-talk</a:t>
            </a:r>
          </a:p>
        </p:txBody>
      </p:sp>
      <p:sp>
        <p:nvSpPr>
          <p:cNvPr id="3" name="Content Placeholder 2">
            <a:extLst>
              <a:ext uri="{FF2B5EF4-FFF2-40B4-BE49-F238E27FC236}">
                <a16:creationId xmlns:a16="http://schemas.microsoft.com/office/drawing/2014/main" id="{D9A074AE-7DD5-4900-9CE5-97BF2476BBAD}"/>
              </a:ext>
            </a:extLst>
          </p:cNvPr>
          <p:cNvSpPr>
            <a:spLocks noGrp="1"/>
          </p:cNvSpPr>
          <p:nvPr>
            <p:ph idx="1"/>
          </p:nvPr>
        </p:nvSpPr>
        <p:spPr/>
        <p:txBody>
          <a:bodyPr/>
          <a:lstStyle/>
          <a:p>
            <a:r>
              <a:rPr lang="en-US" b="1" dirty="0"/>
              <a:t>In your journal, respond to this prompt: </a:t>
            </a:r>
            <a:r>
              <a:rPr lang="en-US" dirty="0"/>
              <a:t>Why is self acceptance an important step in knowing who you are?</a:t>
            </a:r>
          </a:p>
          <a:p>
            <a:endParaRPr lang="en-US" dirty="0"/>
          </a:p>
          <a:p>
            <a:r>
              <a:rPr lang="en-US" dirty="0"/>
              <a:t>‘Free write’ for 5 minutes</a:t>
            </a:r>
          </a:p>
          <a:p>
            <a:r>
              <a:rPr lang="en-US" dirty="0"/>
              <a:t>When finished, you will share with your partner. </a:t>
            </a:r>
          </a:p>
        </p:txBody>
      </p:sp>
    </p:spTree>
    <p:extLst>
      <p:ext uri="{BB962C8B-B14F-4D97-AF65-F5344CB8AC3E}">
        <p14:creationId xmlns:p14="http://schemas.microsoft.com/office/powerpoint/2010/main" val="75153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898C4B-D0EF-4245-A3AA-CA469EC74FE7}"/>
              </a:ext>
            </a:extLst>
          </p:cNvPr>
          <p:cNvSpPr>
            <a:spLocks noGrp="1"/>
          </p:cNvSpPr>
          <p:nvPr>
            <p:ph idx="1"/>
          </p:nvPr>
        </p:nvSpPr>
        <p:spPr>
          <a:xfrm>
            <a:off x="156972" y="114300"/>
            <a:ext cx="11878056" cy="6629400"/>
          </a:xfrm>
          <a:solidFill>
            <a:schemeClr val="bg1"/>
          </a:solidFill>
          <a:ln>
            <a:solidFill>
              <a:srgbClr val="F25826"/>
            </a:solidFill>
          </a:ln>
        </p:spPr>
        <p:txBody>
          <a:bodyPr>
            <a:normAutofit fontScale="85000" lnSpcReduction="20000"/>
          </a:bodyPr>
          <a:lstStyle/>
          <a:p>
            <a:pPr marL="0" indent="0">
              <a:lnSpc>
                <a:spcPct val="120000"/>
              </a:lnSpc>
              <a:buNone/>
            </a:pPr>
            <a:r>
              <a:rPr lang="en-US" dirty="0"/>
              <a:t>But he was not sick there. He thought that he was sick in his heart if you could be sick in that place. Fleming was very decent to ask him. He wanted to cry. He leaned his elbows on the table and shut and opened the flaps of his ears. Then he heard the noise of the refectory every time he opened the flaps of his ears. It made a roar like a train at night. And when he closed the flaps the roar was shut off like a train going into a tunnel. That night at </a:t>
            </a:r>
            <a:r>
              <a:rPr lang="en-US" dirty="0" err="1"/>
              <a:t>Dalkey</a:t>
            </a:r>
            <a:r>
              <a:rPr lang="en-US" dirty="0"/>
              <a:t> the train had roared like that and then, when it went into the tunnel, the roar stopped. He closed his eyes and the train went on, roaring and then stopping; roaring again, stopping. It was nice to hear it roar and stop and then roar out of the tunnel again and then stop. </a:t>
            </a:r>
          </a:p>
          <a:p>
            <a:pPr marL="0" indent="0">
              <a:lnSpc>
                <a:spcPct val="120000"/>
              </a:lnSpc>
              <a:buNone/>
            </a:pPr>
            <a:br>
              <a:rPr lang="en-US" sz="1200" dirty="0"/>
            </a:br>
            <a:r>
              <a:rPr lang="en-US" dirty="0"/>
              <a:t>Then the higher line fellows began to come down along the matting in the middle of the refectory, Paddy Rath and Jimmy Magee and the Spaniard who was allowed to smoke cigars and the little Portuguese who wore the woolly cap. And then the lower line tables and the tables of the third line. And every single fellow had a different way of walking. </a:t>
            </a:r>
            <a:br>
              <a:rPr lang="en-US" dirty="0"/>
            </a:br>
            <a:endParaRPr lang="en-US" sz="1300" dirty="0"/>
          </a:p>
          <a:p>
            <a:pPr marL="0" indent="0">
              <a:lnSpc>
                <a:spcPct val="120000"/>
              </a:lnSpc>
              <a:buNone/>
            </a:pPr>
            <a:r>
              <a:rPr lang="en-US" dirty="0"/>
              <a:t>He sat in a corner of the playroom pretending to watch a game of dominoes and once or twice he was able to hear for an instant the little song of the gas. The prefect6 was at the door with some boys and Simon </a:t>
            </a:r>
            <a:r>
              <a:rPr lang="en-US" dirty="0" err="1"/>
              <a:t>Moonan</a:t>
            </a:r>
            <a:r>
              <a:rPr lang="en-US" dirty="0"/>
              <a:t> was knotting his false sleeves. He was telling them something about </a:t>
            </a:r>
            <a:r>
              <a:rPr lang="en-US" dirty="0" err="1"/>
              <a:t>Tullabeg</a:t>
            </a:r>
            <a:r>
              <a:rPr lang="en-US" dirty="0"/>
              <a:t>.</a:t>
            </a:r>
          </a:p>
        </p:txBody>
      </p:sp>
    </p:spTree>
    <p:extLst>
      <p:ext uri="{BB962C8B-B14F-4D97-AF65-F5344CB8AC3E}">
        <p14:creationId xmlns:p14="http://schemas.microsoft.com/office/powerpoint/2010/main" val="2328980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8B2FA-2FC9-40BF-98DC-FB37C911FAA5}"/>
              </a:ext>
            </a:extLst>
          </p:cNvPr>
          <p:cNvSpPr>
            <a:spLocks noGrp="1"/>
          </p:cNvSpPr>
          <p:nvPr>
            <p:ph idx="1"/>
          </p:nvPr>
        </p:nvSpPr>
        <p:spPr>
          <a:xfrm>
            <a:off x="156972" y="114300"/>
            <a:ext cx="11878056" cy="6629400"/>
          </a:xfrm>
          <a:solidFill>
            <a:schemeClr val="bg1"/>
          </a:solidFill>
          <a:ln>
            <a:solidFill>
              <a:srgbClr val="F25826"/>
            </a:solidFill>
          </a:ln>
        </p:spPr>
        <p:txBody>
          <a:bodyPr>
            <a:normAutofit fontScale="92500" lnSpcReduction="10000"/>
          </a:bodyPr>
          <a:lstStyle/>
          <a:p>
            <a:pPr marL="0" indent="0">
              <a:buNone/>
            </a:pPr>
            <a:r>
              <a:rPr lang="en-US" dirty="0"/>
              <a:t>Then he went away from the door and Wells came over to Stephen and said:</a:t>
            </a:r>
          </a:p>
          <a:p>
            <a:pPr marL="0" indent="0">
              <a:buNone/>
            </a:pPr>
            <a:r>
              <a:rPr lang="en-US" dirty="0"/>
              <a:t>— Tell us, Dedalus, do you kiss your mother before you go to bed?</a:t>
            </a:r>
          </a:p>
          <a:p>
            <a:pPr marL="0" indent="0">
              <a:buNone/>
            </a:pPr>
            <a:r>
              <a:rPr lang="en-US" dirty="0"/>
              <a:t>Stephen answered:</a:t>
            </a:r>
          </a:p>
          <a:p>
            <a:pPr marL="0" indent="0">
              <a:buNone/>
            </a:pPr>
            <a:r>
              <a:rPr lang="en-US" dirty="0"/>
              <a:t>— I do.</a:t>
            </a:r>
          </a:p>
          <a:p>
            <a:pPr marL="0" indent="0">
              <a:buNone/>
            </a:pPr>
            <a:r>
              <a:rPr lang="en-US" dirty="0"/>
              <a:t>Wells turned to the other fellows and said:</a:t>
            </a:r>
          </a:p>
          <a:p>
            <a:pPr marL="0" indent="0">
              <a:buNone/>
            </a:pPr>
            <a:r>
              <a:rPr lang="en-US" dirty="0"/>
              <a:t>— O, I say, here’s a fellow says he kisses his mother every night before he goes to bed.</a:t>
            </a:r>
          </a:p>
          <a:p>
            <a:pPr marL="0" indent="0">
              <a:buNone/>
            </a:pPr>
            <a:r>
              <a:rPr lang="en-US" dirty="0"/>
              <a:t>The other fellows stopped their game and turned round, laughing. Stephen blushed under their eyes and said:</a:t>
            </a:r>
          </a:p>
          <a:p>
            <a:pPr marL="0" indent="0">
              <a:buNone/>
            </a:pPr>
            <a:r>
              <a:rPr lang="en-US" dirty="0"/>
              <a:t>— I do not.</a:t>
            </a:r>
          </a:p>
          <a:p>
            <a:pPr marL="0" indent="0">
              <a:buNone/>
            </a:pPr>
            <a:r>
              <a:rPr lang="en-US" dirty="0"/>
              <a:t>Wells said:</a:t>
            </a:r>
          </a:p>
          <a:p>
            <a:pPr marL="0" indent="0">
              <a:buNone/>
            </a:pPr>
            <a:r>
              <a:rPr lang="en-US" dirty="0"/>
              <a:t>— O, I say, here’s a fellow says he doesn’t kiss his mother before he goes to bed.</a:t>
            </a:r>
          </a:p>
          <a:p>
            <a:pPr marL="0" indent="0">
              <a:buNone/>
            </a:pPr>
            <a:br>
              <a:rPr lang="en-US" dirty="0"/>
            </a:br>
            <a:r>
              <a:rPr lang="en-US" dirty="0"/>
              <a:t>They all laughed again. Stephen tried to laugh with them. He felt his whole body hot and confused in a moment. What was the right answer to the question? He had given two and still Wells laughed. But Wells must know the right answer for he was in third of grammar.</a:t>
            </a:r>
          </a:p>
        </p:txBody>
      </p:sp>
    </p:spTree>
    <p:extLst>
      <p:ext uri="{BB962C8B-B14F-4D97-AF65-F5344CB8AC3E}">
        <p14:creationId xmlns:p14="http://schemas.microsoft.com/office/powerpoint/2010/main" val="374998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D0622-60C2-4D11-901E-562FB1025FE9}"/>
              </a:ext>
            </a:extLst>
          </p:cNvPr>
          <p:cNvSpPr>
            <a:spLocks noGrp="1"/>
          </p:cNvSpPr>
          <p:nvPr>
            <p:ph type="title"/>
          </p:nvPr>
        </p:nvSpPr>
        <p:spPr/>
        <p:txBody>
          <a:bodyPr/>
          <a:lstStyle/>
          <a:p>
            <a:r>
              <a:rPr lang="en-US" b="1" dirty="0">
                <a:solidFill>
                  <a:srgbClr val="F25826"/>
                </a:solidFill>
              </a:rPr>
              <a:t>Discuss &amp; write</a:t>
            </a:r>
          </a:p>
        </p:txBody>
      </p:sp>
      <p:sp>
        <p:nvSpPr>
          <p:cNvPr id="6" name="Content Placeholder 5">
            <a:extLst>
              <a:ext uri="{FF2B5EF4-FFF2-40B4-BE49-F238E27FC236}">
                <a16:creationId xmlns:a16="http://schemas.microsoft.com/office/drawing/2014/main" id="{22D38395-C5A0-43EF-9B41-111A86DBA252}"/>
              </a:ext>
            </a:extLst>
          </p:cNvPr>
          <p:cNvSpPr>
            <a:spLocks noGrp="1"/>
          </p:cNvSpPr>
          <p:nvPr>
            <p:ph idx="1"/>
          </p:nvPr>
        </p:nvSpPr>
        <p:spPr>
          <a:xfrm>
            <a:off x="838200" y="1408375"/>
            <a:ext cx="10515600" cy="4351338"/>
          </a:xfrm>
        </p:spPr>
        <p:txBody>
          <a:bodyPr>
            <a:normAutofit fontScale="92500"/>
          </a:bodyPr>
          <a:lstStyle/>
          <a:p>
            <a:pPr>
              <a:lnSpc>
                <a:spcPct val="150000"/>
              </a:lnSpc>
            </a:pPr>
            <a:r>
              <a:rPr lang="en-US" dirty="0"/>
              <a:t>Consider how the main character feels isolated even when surrounded by others. </a:t>
            </a:r>
          </a:p>
          <a:p>
            <a:pPr>
              <a:lnSpc>
                <a:spcPct val="150000"/>
              </a:lnSpc>
            </a:pPr>
            <a:r>
              <a:rPr lang="en-US" dirty="0"/>
              <a:t>What are some traits/perceptions that lead to this feeling of alienation?</a:t>
            </a:r>
            <a:br>
              <a:rPr lang="en-US" dirty="0"/>
            </a:br>
            <a:endParaRPr lang="en-US" dirty="0"/>
          </a:p>
          <a:p>
            <a:pPr>
              <a:lnSpc>
                <a:spcPct val="150000"/>
              </a:lnSpc>
            </a:pPr>
            <a:r>
              <a:rPr lang="en-US" b="1" dirty="0"/>
              <a:t>Let’s fill in the 4</a:t>
            </a:r>
            <a:r>
              <a:rPr lang="en-US" b="1" baseline="30000" dirty="0"/>
              <a:t>th</a:t>
            </a:r>
            <a:r>
              <a:rPr lang="en-US" b="1" dirty="0"/>
              <a:t>  column of the graphic organizer</a:t>
            </a:r>
          </a:p>
          <a:p>
            <a:pPr lvl="1">
              <a:lnSpc>
                <a:spcPct val="150000"/>
              </a:lnSpc>
            </a:pPr>
            <a:r>
              <a:rPr lang="en-US" dirty="0"/>
              <a:t>Write 2-3 sentences in response to the question above.</a:t>
            </a:r>
          </a:p>
        </p:txBody>
      </p:sp>
    </p:spTree>
    <p:extLst>
      <p:ext uri="{BB962C8B-B14F-4D97-AF65-F5344CB8AC3E}">
        <p14:creationId xmlns:p14="http://schemas.microsoft.com/office/powerpoint/2010/main" val="2683430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B8C2-BECA-466D-B6E3-57C70C73E2CF}"/>
              </a:ext>
            </a:extLst>
          </p:cNvPr>
          <p:cNvSpPr>
            <a:spLocks noGrp="1"/>
          </p:cNvSpPr>
          <p:nvPr>
            <p:ph type="title"/>
          </p:nvPr>
        </p:nvSpPr>
        <p:spPr>
          <a:xfrm>
            <a:off x="92475" y="436146"/>
            <a:ext cx="10515600" cy="1325563"/>
          </a:xfrm>
        </p:spPr>
        <p:txBody>
          <a:bodyPr/>
          <a:lstStyle/>
          <a:p>
            <a:pPr algn="ctr"/>
            <a:r>
              <a:rPr lang="en-US" b="1" dirty="0">
                <a:solidFill>
                  <a:srgbClr val="F25826"/>
                </a:solidFill>
              </a:rPr>
              <a:t>Cumulative writing activity-Journal prompt</a:t>
            </a:r>
          </a:p>
        </p:txBody>
      </p:sp>
      <p:sp>
        <p:nvSpPr>
          <p:cNvPr id="3" name="Content Placeholder 2">
            <a:extLst>
              <a:ext uri="{FF2B5EF4-FFF2-40B4-BE49-F238E27FC236}">
                <a16:creationId xmlns:a16="http://schemas.microsoft.com/office/drawing/2014/main" id="{CA03DBDC-F44B-46D3-8457-37DA95FCDA8D}"/>
              </a:ext>
            </a:extLst>
          </p:cNvPr>
          <p:cNvSpPr>
            <a:spLocks noGrp="1"/>
          </p:cNvSpPr>
          <p:nvPr>
            <p:ph idx="1"/>
          </p:nvPr>
        </p:nvSpPr>
        <p:spPr>
          <a:xfrm>
            <a:off x="625136" y="1523784"/>
            <a:ext cx="10515600" cy="4351338"/>
          </a:xfrm>
        </p:spPr>
        <p:txBody>
          <a:bodyPr/>
          <a:lstStyle/>
          <a:p>
            <a:pPr marL="0" indent="0">
              <a:buNone/>
            </a:pPr>
            <a:r>
              <a:rPr lang="en-US" sz="3200" dirty="0"/>
              <a:t>Using both pieces of artwork and a text of your choice, answer the following prompt:</a:t>
            </a:r>
          </a:p>
          <a:p>
            <a:pPr marL="0" indent="0">
              <a:buNone/>
            </a:pPr>
            <a:endParaRPr lang="en-US" sz="4000" dirty="0"/>
          </a:p>
          <a:p>
            <a:pPr marL="0" indent="0">
              <a:buNone/>
            </a:pPr>
            <a:r>
              <a:rPr lang="en-US" sz="4400" dirty="0"/>
              <a:t>How do the struggles individuals face encourage them to look inward? Reference specific elements within each piece of art. </a:t>
            </a:r>
          </a:p>
          <a:p>
            <a:pPr marL="457200" lvl="1" indent="0">
              <a:buNone/>
            </a:pPr>
            <a:endParaRPr lang="en-US" sz="3200" dirty="0"/>
          </a:p>
        </p:txBody>
      </p:sp>
    </p:spTree>
    <p:extLst>
      <p:ext uri="{BB962C8B-B14F-4D97-AF65-F5344CB8AC3E}">
        <p14:creationId xmlns:p14="http://schemas.microsoft.com/office/powerpoint/2010/main" val="183072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B8C2-BECA-466D-B6E3-57C70C73E2CF}"/>
              </a:ext>
            </a:extLst>
          </p:cNvPr>
          <p:cNvSpPr>
            <a:spLocks noGrp="1"/>
          </p:cNvSpPr>
          <p:nvPr>
            <p:ph type="title"/>
          </p:nvPr>
        </p:nvSpPr>
        <p:spPr/>
        <p:txBody>
          <a:bodyPr/>
          <a:lstStyle/>
          <a:p>
            <a:r>
              <a:rPr lang="en-US" b="1" dirty="0">
                <a:solidFill>
                  <a:srgbClr val="F25826"/>
                </a:solidFill>
              </a:rPr>
              <a:t>Extension activity-A letter to me</a:t>
            </a:r>
          </a:p>
        </p:txBody>
      </p:sp>
      <p:sp>
        <p:nvSpPr>
          <p:cNvPr id="3" name="Content Placeholder 2">
            <a:extLst>
              <a:ext uri="{FF2B5EF4-FFF2-40B4-BE49-F238E27FC236}">
                <a16:creationId xmlns:a16="http://schemas.microsoft.com/office/drawing/2014/main" id="{CA03DBDC-F44B-46D3-8457-37DA95FCDA8D}"/>
              </a:ext>
            </a:extLst>
          </p:cNvPr>
          <p:cNvSpPr>
            <a:spLocks noGrp="1"/>
          </p:cNvSpPr>
          <p:nvPr>
            <p:ph idx="1"/>
          </p:nvPr>
        </p:nvSpPr>
        <p:spPr/>
        <p:txBody>
          <a:bodyPr>
            <a:normAutofit fontScale="92500"/>
          </a:bodyPr>
          <a:lstStyle/>
          <a:p>
            <a:pPr marL="0" indent="0">
              <a:buNone/>
            </a:pPr>
            <a:r>
              <a:rPr lang="en-US" sz="3200" dirty="0"/>
              <a:t>Points of focus:</a:t>
            </a:r>
          </a:p>
          <a:p>
            <a:pPr marL="514350" indent="-514350">
              <a:spcAft>
                <a:spcPts val="1200"/>
              </a:spcAft>
              <a:buFont typeface="+mj-lt"/>
              <a:buAutoNum type="arabicPeriod"/>
            </a:pPr>
            <a:r>
              <a:rPr lang="en-US" sz="3200" dirty="0"/>
              <a:t>The letter should be written in an authentic, informal tone.</a:t>
            </a:r>
          </a:p>
          <a:p>
            <a:pPr marL="514350" indent="-514350">
              <a:spcAft>
                <a:spcPts val="1200"/>
              </a:spcAft>
              <a:buFont typeface="+mj-lt"/>
              <a:buAutoNum type="arabicPeriod"/>
            </a:pPr>
            <a:r>
              <a:rPr lang="en-US" sz="3200" dirty="0"/>
              <a:t>Prewrite-recall yourself at a specific age-then think about how you’ve grown, the obstacles you’ve overcome, the lessons that resonate with you, the people who’ve impacted your life, etc. </a:t>
            </a:r>
          </a:p>
          <a:p>
            <a:endParaRPr lang="en-US" sz="3200" dirty="0"/>
          </a:p>
          <a:p>
            <a:pPr marL="0" indent="0">
              <a:buNone/>
            </a:pPr>
            <a:r>
              <a:rPr lang="en-US" sz="3200" dirty="0"/>
              <a:t>Example:</a:t>
            </a:r>
          </a:p>
          <a:p>
            <a:r>
              <a:rPr lang="en-US" sz="3200" dirty="0">
                <a:hlinkClick r:id="rId2"/>
              </a:rPr>
              <a:t>https://www.voicesofyouth.org/blog/letter-my-younger-self</a:t>
            </a:r>
            <a:r>
              <a:rPr lang="en-US" sz="3200" dirty="0"/>
              <a:t> </a:t>
            </a:r>
          </a:p>
        </p:txBody>
      </p:sp>
    </p:spTree>
    <p:extLst>
      <p:ext uri="{BB962C8B-B14F-4D97-AF65-F5344CB8AC3E}">
        <p14:creationId xmlns:p14="http://schemas.microsoft.com/office/powerpoint/2010/main" val="272984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4248-6CB8-4ABA-8F99-F5EF50098333}"/>
              </a:ext>
            </a:extLst>
          </p:cNvPr>
          <p:cNvSpPr>
            <a:spLocks noGrp="1"/>
          </p:cNvSpPr>
          <p:nvPr>
            <p:ph type="title"/>
          </p:nvPr>
        </p:nvSpPr>
        <p:spPr>
          <a:xfrm>
            <a:off x="247650" y="346075"/>
            <a:ext cx="10515600" cy="1325563"/>
          </a:xfrm>
        </p:spPr>
        <p:txBody>
          <a:bodyPr/>
          <a:lstStyle/>
          <a:p>
            <a:r>
              <a:rPr lang="en-US" b="1" dirty="0">
                <a:solidFill>
                  <a:srgbClr val="F25826"/>
                </a:solidFill>
              </a:rPr>
              <a:t>At the end of this lesson, you will be able to…</a:t>
            </a:r>
          </a:p>
        </p:txBody>
      </p:sp>
      <p:sp>
        <p:nvSpPr>
          <p:cNvPr id="3" name="Content Placeholder 2">
            <a:extLst>
              <a:ext uri="{FF2B5EF4-FFF2-40B4-BE49-F238E27FC236}">
                <a16:creationId xmlns:a16="http://schemas.microsoft.com/office/drawing/2014/main" id="{881C2DF2-B0EA-4AE4-8311-58EA99A4988C}"/>
              </a:ext>
            </a:extLst>
          </p:cNvPr>
          <p:cNvSpPr>
            <a:spLocks noGrp="1"/>
          </p:cNvSpPr>
          <p:nvPr>
            <p:ph idx="1"/>
          </p:nvPr>
        </p:nvSpPr>
        <p:spPr>
          <a:xfrm>
            <a:off x="352425" y="1492250"/>
            <a:ext cx="10515600" cy="4351338"/>
          </a:xfrm>
        </p:spPr>
        <p:txBody>
          <a:bodyPr/>
          <a:lstStyle/>
          <a:p>
            <a:pPr>
              <a:lnSpc>
                <a:spcPct val="150000"/>
              </a:lnSpc>
            </a:pPr>
            <a:r>
              <a:rPr lang="en-US" dirty="0"/>
              <a:t>Analyze the development of universal themes in a series of artwork, quotes, and articles that reflect the experience of diverse individuals. </a:t>
            </a:r>
          </a:p>
          <a:p>
            <a:pPr>
              <a:lnSpc>
                <a:spcPct val="150000"/>
              </a:lnSpc>
            </a:pPr>
            <a:r>
              <a:rPr lang="en-US" dirty="0"/>
              <a:t>Describe and explain the </a:t>
            </a:r>
            <a:r>
              <a:rPr lang="en-US" u="sng" dirty="0"/>
              <a:t>impact</a:t>
            </a:r>
            <a:r>
              <a:rPr lang="en-US" dirty="0"/>
              <a:t> of </a:t>
            </a:r>
            <a:r>
              <a:rPr lang="en-US" b="1" dirty="0"/>
              <a:t>self awareness </a:t>
            </a:r>
            <a:r>
              <a:rPr lang="en-US" dirty="0"/>
              <a:t>and </a:t>
            </a:r>
            <a:r>
              <a:rPr lang="en-US" b="1" dirty="0"/>
              <a:t>self efficacy</a:t>
            </a:r>
            <a:r>
              <a:rPr lang="en-US" dirty="0"/>
              <a:t> on our role as civic members of a community.</a:t>
            </a:r>
          </a:p>
        </p:txBody>
      </p:sp>
    </p:spTree>
    <p:extLst>
      <p:ext uri="{BB962C8B-B14F-4D97-AF65-F5344CB8AC3E}">
        <p14:creationId xmlns:p14="http://schemas.microsoft.com/office/powerpoint/2010/main" val="43814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22348F-A37B-4096-9D29-C2693C969538}"/>
              </a:ext>
            </a:extLst>
          </p:cNvPr>
          <p:cNvSpPr>
            <a:spLocks noGrp="1"/>
          </p:cNvSpPr>
          <p:nvPr>
            <p:ph type="title"/>
          </p:nvPr>
        </p:nvSpPr>
        <p:spPr>
          <a:xfrm>
            <a:off x="263001" y="120090"/>
            <a:ext cx="10515600" cy="1325563"/>
          </a:xfrm>
        </p:spPr>
        <p:txBody>
          <a:bodyPr>
            <a:normAutofit/>
          </a:bodyPr>
          <a:lstStyle/>
          <a:p>
            <a:r>
              <a:rPr lang="en-US" sz="3500" b="1" dirty="0">
                <a:solidFill>
                  <a:srgbClr val="F25826"/>
                </a:solidFill>
              </a:rPr>
              <a:t>Emotional Baggage</a:t>
            </a:r>
            <a:br>
              <a:rPr lang="en-US" sz="3500" dirty="0"/>
            </a:br>
            <a:r>
              <a:rPr lang="en-US" sz="3500" dirty="0"/>
              <a:t>by: Lisa </a:t>
            </a:r>
            <a:r>
              <a:rPr lang="en-US" sz="3500" dirty="0" err="1"/>
              <a:t>Rosenmeier</a:t>
            </a:r>
            <a:r>
              <a:rPr lang="en-US" sz="3500" dirty="0"/>
              <a:t>, Savannah, Georgia</a:t>
            </a:r>
          </a:p>
        </p:txBody>
      </p:sp>
      <p:pic>
        <p:nvPicPr>
          <p:cNvPr id="7" name="Content Placeholder 6">
            <a:extLst>
              <a:ext uri="{FF2B5EF4-FFF2-40B4-BE49-F238E27FC236}">
                <a16:creationId xmlns:a16="http://schemas.microsoft.com/office/drawing/2014/main" id="{853249C4-5873-420A-92EA-CEF7C927E662}"/>
              </a:ext>
            </a:extLst>
          </p:cNvPr>
          <p:cNvPicPr>
            <a:picLocks noGrp="1" noChangeAspect="1"/>
          </p:cNvPicPr>
          <p:nvPr>
            <p:ph sz="half" idx="1"/>
          </p:nvPr>
        </p:nvPicPr>
        <p:blipFill>
          <a:blip r:embed="rId2"/>
          <a:stretch>
            <a:fillRect/>
          </a:stretch>
        </p:blipFill>
        <p:spPr>
          <a:xfrm>
            <a:off x="347431" y="1445653"/>
            <a:ext cx="6115050" cy="4074152"/>
          </a:xfrm>
          <a:prstGeom prst="rect">
            <a:avLst/>
          </a:prstGeom>
          <a:ln>
            <a:noFill/>
          </a:ln>
          <a:effectLst>
            <a:outerShdw blurRad="292100" dist="139700" dir="2700000" algn="tl" rotWithShape="0">
              <a:srgbClr val="333333">
                <a:alpha val="65000"/>
              </a:srgbClr>
            </a:outerShdw>
          </a:effectLst>
        </p:spPr>
      </p:pic>
      <p:sp>
        <p:nvSpPr>
          <p:cNvPr id="8" name="Content Placeholder 7">
            <a:extLst>
              <a:ext uri="{FF2B5EF4-FFF2-40B4-BE49-F238E27FC236}">
                <a16:creationId xmlns:a16="http://schemas.microsoft.com/office/drawing/2014/main" id="{8B48556D-FC05-4EC0-87E1-0C0B44313FFD}"/>
              </a:ext>
            </a:extLst>
          </p:cNvPr>
          <p:cNvSpPr>
            <a:spLocks noGrp="1"/>
          </p:cNvSpPr>
          <p:nvPr>
            <p:ph sz="half" idx="2"/>
          </p:nvPr>
        </p:nvSpPr>
        <p:spPr>
          <a:xfrm>
            <a:off x="6096000" y="1517005"/>
            <a:ext cx="5853344" cy="4351338"/>
          </a:xfrm>
        </p:spPr>
        <p:txBody>
          <a:bodyPr/>
          <a:lstStyle/>
          <a:p>
            <a:pPr marL="0" indent="0" algn="ctr">
              <a:lnSpc>
                <a:spcPct val="100000"/>
              </a:lnSpc>
              <a:buNone/>
            </a:pPr>
            <a:r>
              <a:rPr lang="en-US" sz="3200" b="1" dirty="0"/>
              <a:t>Notice &amp; note</a:t>
            </a:r>
          </a:p>
          <a:p>
            <a:pPr lvl="1">
              <a:lnSpc>
                <a:spcPct val="100000"/>
              </a:lnSpc>
            </a:pPr>
            <a:r>
              <a:rPr lang="en-US" sz="3200" dirty="0"/>
              <a:t>Using the 1</a:t>
            </a:r>
            <a:r>
              <a:rPr lang="en-US" sz="3200" baseline="30000" dirty="0"/>
              <a:t>st</a:t>
            </a:r>
            <a:r>
              <a:rPr lang="en-US" sz="3200" dirty="0"/>
              <a:t>  column of your graphic organizer, note 2 things you see in this image.</a:t>
            </a:r>
          </a:p>
          <a:p>
            <a:pPr lvl="1">
              <a:lnSpc>
                <a:spcPct val="100000"/>
              </a:lnSpc>
            </a:pPr>
            <a:r>
              <a:rPr lang="en-US" sz="3200" i="1" dirty="0"/>
              <a:t>Example: </a:t>
            </a:r>
            <a:r>
              <a:rPr lang="en-US" sz="3200" dirty="0"/>
              <a:t>I see_____. This makes me think_______.</a:t>
            </a:r>
          </a:p>
          <a:p>
            <a:pPr>
              <a:lnSpc>
                <a:spcPct val="100000"/>
              </a:lnSpc>
            </a:pPr>
            <a:endParaRPr lang="en-US" dirty="0"/>
          </a:p>
          <a:p>
            <a:pPr>
              <a:lnSpc>
                <a:spcPct val="100000"/>
              </a:lnSpc>
            </a:pPr>
            <a:endParaRPr lang="en-US" dirty="0"/>
          </a:p>
        </p:txBody>
      </p:sp>
      <p:sp>
        <p:nvSpPr>
          <p:cNvPr id="9" name="TextBox 8">
            <a:extLst>
              <a:ext uri="{FF2B5EF4-FFF2-40B4-BE49-F238E27FC236}">
                <a16:creationId xmlns:a16="http://schemas.microsoft.com/office/drawing/2014/main" id="{189452DD-B457-43EC-8FC0-789532FC754A}"/>
              </a:ext>
            </a:extLst>
          </p:cNvPr>
          <p:cNvSpPr txBox="1"/>
          <p:nvPr/>
        </p:nvSpPr>
        <p:spPr>
          <a:xfrm>
            <a:off x="6715627" y="4883458"/>
            <a:ext cx="4980570"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"One is not defeated until one loses hope and confidence.“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quote by: Falak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Arif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New Delhi, India</a:t>
            </a:r>
          </a:p>
        </p:txBody>
      </p:sp>
    </p:spTree>
    <p:extLst>
      <p:ext uri="{BB962C8B-B14F-4D97-AF65-F5344CB8AC3E}">
        <p14:creationId xmlns:p14="http://schemas.microsoft.com/office/powerpoint/2010/main" val="21286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5814-EE52-4C64-9354-C8670B22D03A}"/>
              </a:ext>
            </a:extLst>
          </p:cNvPr>
          <p:cNvSpPr>
            <a:spLocks noGrp="1"/>
          </p:cNvSpPr>
          <p:nvPr>
            <p:ph type="title"/>
          </p:nvPr>
        </p:nvSpPr>
        <p:spPr/>
        <p:txBody>
          <a:bodyPr/>
          <a:lstStyle/>
          <a:p>
            <a:r>
              <a:rPr lang="en-US" b="1" dirty="0">
                <a:solidFill>
                  <a:srgbClr val="F25826"/>
                </a:solidFill>
              </a:rPr>
              <a:t>Artist Statement</a:t>
            </a:r>
          </a:p>
        </p:txBody>
      </p:sp>
      <p:sp>
        <p:nvSpPr>
          <p:cNvPr id="3" name="Content Placeholder 2">
            <a:extLst>
              <a:ext uri="{FF2B5EF4-FFF2-40B4-BE49-F238E27FC236}">
                <a16:creationId xmlns:a16="http://schemas.microsoft.com/office/drawing/2014/main" id="{A29C55D9-8C2A-44C6-BEF1-DAB47D3EB95A}"/>
              </a:ext>
            </a:extLst>
          </p:cNvPr>
          <p:cNvSpPr>
            <a:spLocks noGrp="1"/>
          </p:cNvSpPr>
          <p:nvPr>
            <p:ph idx="1"/>
          </p:nvPr>
        </p:nvSpPr>
        <p:spPr>
          <a:xfrm>
            <a:off x="838200" y="1597025"/>
            <a:ext cx="10515600" cy="4351338"/>
          </a:xfrm>
        </p:spPr>
        <p:txBody>
          <a:bodyPr/>
          <a:lstStyle/>
          <a:p>
            <a:pPr marL="0" indent="0">
              <a:lnSpc>
                <a:spcPct val="150000"/>
              </a:lnSpc>
              <a:buNone/>
            </a:pPr>
            <a:r>
              <a:rPr lang="en-US" dirty="0"/>
              <a:t>The negative emotions that we carry around keep us from being our happiest and showing our true talents. In this piece, the bag represents all the emotions that weigh us down. Anger, Envy, Jealously, Fear, Greed, Sorrow, and many others. The Bluebird is often used as a symbol of happiness and joy. And the snow shows how if we hang onto our emotional baggage, we are left in a cold and miserable existence.</a:t>
            </a:r>
          </a:p>
        </p:txBody>
      </p:sp>
    </p:spTree>
    <p:extLst>
      <p:ext uri="{BB962C8B-B14F-4D97-AF65-F5344CB8AC3E}">
        <p14:creationId xmlns:p14="http://schemas.microsoft.com/office/powerpoint/2010/main" val="2823212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C6BA-1AB3-425E-AE02-E8D053473057}"/>
              </a:ext>
            </a:extLst>
          </p:cNvPr>
          <p:cNvSpPr>
            <a:spLocks noGrp="1"/>
          </p:cNvSpPr>
          <p:nvPr>
            <p:ph type="title"/>
          </p:nvPr>
        </p:nvSpPr>
        <p:spPr/>
        <p:txBody>
          <a:bodyPr/>
          <a:lstStyle/>
          <a:p>
            <a:r>
              <a:rPr lang="en-US" b="1" dirty="0">
                <a:solidFill>
                  <a:srgbClr val="F25826"/>
                </a:solidFill>
              </a:rPr>
              <a:t>Discuss - turn &amp; talk</a:t>
            </a:r>
          </a:p>
        </p:txBody>
      </p:sp>
      <p:sp>
        <p:nvSpPr>
          <p:cNvPr id="3" name="Content Placeholder 2">
            <a:extLst>
              <a:ext uri="{FF2B5EF4-FFF2-40B4-BE49-F238E27FC236}">
                <a16:creationId xmlns:a16="http://schemas.microsoft.com/office/drawing/2014/main" id="{2EDECF71-BD76-4277-BD10-5C77DE1EF183}"/>
              </a:ext>
            </a:extLst>
          </p:cNvPr>
          <p:cNvSpPr>
            <a:spLocks noGrp="1"/>
          </p:cNvSpPr>
          <p:nvPr>
            <p:ph idx="1"/>
          </p:nvPr>
        </p:nvSpPr>
        <p:spPr/>
        <p:txBody>
          <a:bodyPr/>
          <a:lstStyle/>
          <a:p>
            <a:r>
              <a:rPr lang="en-US" dirty="0"/>
              <a:t>What are your thoughts on the artist’s statement?</a:t>
            </a:r>
          </a:p>
          <a:p>
            <a:r>
              <a:rPr lang="en-US" dirty="0"/>
              <a:t>To what extent do you agree/disagree? Why?</a:t>
            </a:r>
          </a:p>
          <a:p>
            <a:r>
              <a:rPr lang="en-US" dirty="0"/>
              <a:t>Are the emotions we carry with us within our control? </a:t>
            </a:r>
          </a:p>
          <a:p>
            <a:r>
              <a:rPr lang="en-US" dirty="0"/>
              <a:t>Could these emotions shape us? How so?</a:t>
            </a:r>
          </a:p>
        </p:txBody>
      </p:sp>
    </p:spTree>
    <p:extLst>
      <p:ext uri="{BB962C8B-B14F-4D97-AF65-F5344CB8AC3E}">
        <p14:creationId xmlns:p14="http://schemas.microsoft.com/office/powerpoint/2010/main" val="93629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A6F2-E715-4F32-886E-9E5CDC97E6D0}"/>
              </a:ext>
            </a:extLst>
          </p:cNvPr>
          <p:cNvSpPr>
            <a:spLocks noGrp="1"/>
          </p:cNvSpPr>
          <p:nvPr>
            <p:ph type="title"/>
          </p:nvPr>
        </p:nvSpPr>
        <p:spPr/>
        <p:txBody>
          <a:bodyPr/>
          <a:lstStyle/>
          <a:p>
            <a:r>
              <a:rPr lang="en-US" b="1" dirty="0">
                <a:solidFill>
                  <a:srgbClr val="F25826"/>
                </a:solidFill>
              </a:rPr>
              <a:t>Source 2</a:t>
            </a:r>
          </a:p>
        </p:txBody>
      </p:sp>
      <p:sp>
        <p:nvSpPr>
          <p:cNvPr id="3" name="Content Placeholder 2">
            <a:extLst>
              <a:ext uri="{FF2B5EF4-FFF2-40B4-BE49-F238E27FC236}">
                <a16:creationId xmlns:a16="http://schemas.microsoft.com/office/drawing/2014/main" id="{0305F30A-5015-4748-AB1E-E6081C9AAB90}"/>
              </a:ext>
            </a:extLst>
          </p:cNvPr>
          <p:cNvSpPr>
            <a:spLocks noGrp="1"/>
          </p:cNvSpPr>
          <p:nvPr>
            <p:ph idx="1"/>
          </p:nvPr>
        </p:nvSpPr>
        <p:spPr>
          <a:xfrm>
            <a:off x="838200" y="1568450"/>
            <a:ext cx="10515600" cy="4351338"/>
          </a:xfrm>
        </p:spPr>
        <p:txBody>
          <a:bodyPr/>
          <a:lstStyle/>
          <a:p>
            <a:pPr>
              <a:lnSpc>
                <a:spcPct val="150000"/>
              </a:lnSpc>
            </a:pPr>
            <a:r>
              <a:rPr lang="en-US" dirty="0"/>
              <a:t>Now we will look at an article by Deena </a:t>
            </a:r>
            <a:r>
              <a:rPr lang="en-US" dirty="0" err="1"/>
              <a:t>Prichep</a:t>
            </a:r>
            <a:r>
              <a:rPr lang="en-US" dirty="0"/>
              <a:t>. Pay close attention to universal themes found in this text. </a:t>
            </a:r>
          </a:p>
          <a:p>
            <a:endParaRPr lang="en-US" dirty="0"/>
          </a:p>
          <a:p>
            <a:pPr>
              <a:lnSpc>
                <a:spcPct val="150000"/>
              </a:lnSpc>
            </a:pPr>
            <a:r>
              <a:rPr lang="en-US" b="1" dirty="0"/>
              <a:t>Consider: </a:t>
            </a:r>
            <a:r>
              <a:rPr lang="en-US" dirty="0"/>
              <a:t>How do themes that involve overcoming obstacles help us to understand the role that adversity plays in self-acceptance?</a:t>
            </a:r>
          </a:p>
        </p:txBody>
      </p:sp>
    </p:spTree>
    <p:extLst>
      <p:ext uri="{BB962C8B-B14F-4D97-AF65-F5344CB8AC3E}">
        <p14:creationId xmlns:p14="http://schemas.microsoft.com/office/powerpoint/2010/main" val="6959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DF7D8-747E-4110-86F5-CD6B66C68441}"/>
              </a:ext>
            </a:extLst>
          </p:cNvPr>
          <p:cNvSpPr>
            <a:spLocks noGrp="1"/>
          </p:cNvSpPr>
          <p:nvPr>
            <p:ph idx="1"/>
          </p:nvPr>
        </p:nvSpPr>
        <p:spPr>
          <a:xfrm>
            <a:off x="193814" y="79899"/>
            <a:ext cx="11879817" cy="6625701"/>
          </a:xfrm>
          <a:solidFill>
            <a:schemeClr val="bg1"/>
          </a:solidFill>
          <a:ln>
            <a:solidFill>
              <a:srgbClr val="F25826"/>
            </a:solidFill>
          </a:ln>
        </p:spPr>
        <p:txBody>
          <a:bodyPr>
            <a:normAutofit/>
          </a:bodyPr>
          <a:lstStyle/>
          <a:p>
            <a:pPr marL="0" indent="0">
              <a:lnSpc>
                <a:spcPct val="120000"/>
              </a:lnSpc>
              <a:buNone/>
            </a:pPr>
            <a:r>
              <a:rPr lang="en-US" sz="2000" dirty="0"/>
              <a:t>If you want to know how prison can shape a man, talk to Dan Huff. He’s spent more than half of his 59 years locked up. He says he was “raised by the state of California.” “Even judges, when they would send me away — looking back at it now — they [were] kind of more like a father figure sitting up there,” he says. “Closer to fatherly than any father that I ever had.” Those judges had plenty of reason to be concerned about him: Huff used heroin. He committed robberies. “I’d go to the spoon; and I’d get a pistol. Or I’d go to the hardware store and get a shotgun and a hacksaw and leave a piece of that barrel in the parking lot,” Huff says. Huff has served time for robbery, prison escape and manslaughter. He felt comfortable behind bars. “I surrounded myself with other people, and we patted each other on the back and told each other how swell we was,” he says. “We was the real men — and everybody else is a slug or worthless or a mark.”</a:t>
            </a:r>
            <a:br>
              <a:rPr lang="en-US" sz="2000" dirty="0"/>
            </a:br>
            <a:endParaRPr lang="en-US" sz="2000" dirty="0"/>
          </a:p>
          <a:p>
            <a:pPr marL="0" indent="0">
              <a:lnSpc>
                <a:spcPct val="120000"/>
              </a:lnSpc>
              <a:buNone/>
            </a:pPr>
            <a:r>
              <a:rPr lang="en-US" sz="2000" dirty="0"/>
              <a:t>About 2 million men are currently serving time in prison or jail in America. For many of them, incarceration has played a big role in shaping their sense of what it means to be a man. And for several former inmates now living in Portland, Ore., like Huff, being on the outside has meant forming a whole new definition of manhood.</a:t>
            </a:r>
          </a:p>
        </p:txBody>
      </p:sp>
    </p:spTree>
    <p:extLst>
      <p:ext uri="{BB962C8B-B14F-4D97-AF65-F5344CB8AC3E}">
        <p14:creationId xmlns:p14="http://schemas.microsoft.com/office/powerpoint/2010/main" val="43280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01F35C-6E0E-47C7-8A3F-13A87D03B090}"/>
              </a:ext>
            </a:extLst>
          </p:cNvPr>
          <p:cNvSpPr>
            <a:spLocks noGrp="1"/>
          </p:cNvSpPr>
          <p:nvPr>
            <p:ph idx="1"/>
          </p:nvPr>
        </p:nvSpPr>
        <p:spPr>
          <a:xfrm>
            <a:off x="156972" y="114300"/>
            <a:ext cx="11878056" cy="6629400"/>
          </a:xfrm>
          <a:solidFill>
            <a:schemeClr val="bg1"/>
          </a:solidFill>
          <a:ln>
            <a:solidFill>
              <a:srgbClr val="F25826"/>
            </a:solidFill>
          </a:ln>
        </p:spPr>
        <p:txBody>
          <a:bodyPr vert="horz" lIns="91440" tIns="45720" rIns="91440" bIns="45720" rtlCol="0">
            <a:normAutofit lnSpcReduction="10000"/>
          </a:bodyPr>
          <a:lstStyle/>
          <a:p>
            <a:pPr marL="0" indent="0">
              <a:lnSpc>
                <a:spcPct val="120000"/>
              </a:lnSpc>
              <a:buNone/>
            </a:pPr>
            <a:r>
              <a:rPr lang="en-US" sz="2000" dirty="0"/>
              <a:t>Keith Moody served a few short sentences in his youth. But when he was 30, a drug trafficking charge put him away for a decade. “It definitely ... gave me a lot of time to think,” he says. “And I started saying, ‘OK, I’ve been proclaiming to be a father, proclaiming to be a man. But the whole time, everything I ever done was for myself.’ Behind bars, Moody enrolled in college classes, including sociology. “It really just started opening me up, because it let me know, that’s not me,” he says. “I’m not a convict. I’m not an inmate. ... I am a man. And I have the potential to be much more.” The classes and the time definitely helped. But Moody says he didn’t become the man he is because of prison. Nobody does. “Those bars can’t change you. Those guards can’t change you. There has to be something in you that recognizes that change is necessary,” he says. </a:t>
            </a:r>
            <a:br>
              <a:rPr lang="en-US" sz="2000" dirty="0"/>
            </a:br>
            <a:endParaRPr lang="en-US" sz="2000" dirty="0"/>
          </a:p>
          <a:p>
            <a:pPr marL="0" indent="0">
              <a:lnSpc>
                <a:spcPct val="120000"/>
              </a:lnSpc>
              <a:buNone/>
            </a:pPr>
            <a:r>
              <a:rPr lang="en-US" sz="2000" dirty="0"/>
              <a:t>Felton Howard spent a year in prison along with Moody. Prison is “not a rehabilitation center,” Howard says. “It’s a warehouse. That’s what prison is; it’s a warehouse.” For the past five years, he’s worked at Portland’s Reentry Transition Center, where he’s helped thousands of former inmates. There’s a lot of growing that these men have missed, he says. “They find a way to fit in prison, but that doesn’t mean that they’ve grown as a man — they’re just growing older,” Howard says. “My formula is, if you go into prison and you’re 26, and you’re there for five years, you might be 27 when you get out.” Prison doesn’t just slow down your path forward. It can also set you back, says Emanuel Price. He was a college junior when he fell in with some old high school friends and got picked up for robbery. Going to prison “was like throwing me into a lion’s den,” he says. “I’m not a lion; I’m not an animal. But here I am, surrounded by lions. “Prison told me to be hard, not show your emotions, walk around with a frown on your face,” he adds.</a:t>
            </a:r>
          </a:p>
        </p:txBody>
      </p:sp>
    </p:spTree>
    <p:extLst>
      <p:ext uri="{BB962C8B-B14F-4D97-AF65-F5344CB8AC3E}">
        <p14:creationId xmlns:p14="http://schemas.microsoft.com/office/powerpoint/2010/main" val="20657457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8397</TotalTime>
  <Words>2859</Words>
  <Application>Microsoft Office PowerPoint</Application>
  <PresentationFormat>Widescreen</PresentationFormat>
  <Paragraphs>101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1_Office Theme</vt:lpstr>
      <vt:lpstr>“know thyself”-a path to self acceptance</vt:lpstr>
      <vt:lpstr>Think-write-talk</vt:lpstr>
      <vt:lpstr>At the end of this lesson, you will be able to…</vt:lpstr>
      <vt:lpstr>Emotional Baggage by: Lisa Rosenmeier, Savannah, Georgia</vt:lpstr>
      <vt:lpstr>Artist Statement</vt:lpstr>
      <vt:lpstr>Discuss - turn &amp; talk</vt:lpstr>
      <vt:lpstr>Source 2</vt:lpstr>
      <vt:lpstr>PowerPoint Presentation</vt:lpstr>
      <vt:lpstr>PowerPoint Presentation</vt:lpstr>
      <vt:lpstr>PowerPoint Presentation</vt:lpstr>
      <vt:lpstr>Discuss &amp; write</vt:lpstr>
      <vt:lpstr>Before you go… (on an index card)</vt:lpstr>
      <vt:lpstr>Day 2</vt:lpstr>
      <vt:lpstr>Alone  by: Katherine Wei, 12th Grade BASIS Chandler - Chandler, Arizona</vt:lpstr>
      <vt:lpstr>Artist Statement</vt:lpstr>
      <vt:lpstr>Discuss-turn &amp; talk</vt:lpstr>
      <vt:lpstr>Source 4</vt:lpstr>
      <vt:lpstr>PowerPoint Presentation</vt:lpstr>
      <vt:lpstr>PowerPoint Presentation</vt:lpstr>
      <vt:lpstr>PowerPoint Presentation</vt:lpstr>
      <vt:lpstr>PowerPoint Presentation</vt:lpstr>
      <vt:lpstr>Discuss &amp; write</vt:lpstr>
      <vt:lpstr>Cumulative writing activity-Journal prompt</vt:lpstr>
      <vt:lpstr>Extension activity-A letter to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Asiyah Luqman</dc:creator>
  <cp:lastModifiedBy>Ben Jewell-Plocher</cp:lastModifiedBy>
  <cp:revision>10</cp:revision>
  <dcterms:created xsi:type="dcterms:W3CDTF">2021-12-27T21:15:39Z</dcterms:created>
  <dcterms:modified xsi:type="dcterms:W3CDTF">2022-01-05T19:23:58Z</dcterms:modified>
</cp:coreProperties>
</file>