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9" r:id="rId3"/>
    <p:sldId id="282" r:id="rId4"/>
    <p:sldId id="260" r:id="rId5"/>
    <p:sldId id="257" r:id="rId6"/>
    <p:sldId id="261" r:id="rId7"/>
    <p:sldId id="258" r:id="rId8"/>
    <p:sldId id="262" r:id="rId9"/>
    <p:sldId id="274" r:id="rId10"/>
    <p:sldId id="275" r:id="rId11"/>
    <p:sldId id="276" r:id="rId12"/>
    <p:sldId id="272"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660"/>
  </p:normalViewPr>
  <p:slideViewPr>
    <p:cSldViewPr snapToGrid="0">
      <p:cViewPr varScale="1">
        <p:scale>
          <a:sx n="80" d="100"/>
          <a:sy n="80" d="100"/>
        </p:scale>
        <p:origin x="26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4560A-3117-4D62-B45B-AEFC094CDE2A}"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B4916-7FC3-43C2-8B83-8546D3667EC3}" type="slidenum">
              <a:rPr lang="en-US" smtClean="0"/>
              <a:t>‹#›</a:t>
            </a:fld>
            <a:endParaRPr lang="en-US"/>
          </a:p>
        </p:txBody>
      </p:sp>
    </p:spTree>
    <p:extLst>
      <p:ext uri="{BB962C8B-B14F-4D97-AF65-F5344CB8AC3E}">
        <p14:creationId xmlns:p14="http://schemas.microsoft.com/office/powerpoint/2010/main" val="393233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A3B1-5948-43B4-9621-B10D4D061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F99DAE-019C-44B6-A6BB-64EB21B9A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2F0DE2-7670-49A9-BFC0-CAA59B498DA1}"/>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5" name="Footer Placeholder 4">
            <a:extLst>
              <a:ext uri="{FF2B5EF4-FFF2-40B4-BE49-F238E27FC236}">
                <a16:creationId xmlns:a16="http://schemas.microsoft.com/office/drawing/2014/main" id="{8F7CB187-506F-4536-861A-44BC2E95A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C84B9-15AB-4913-880E-6B0522D6E958}"/>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41986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1FD9-493B-4318-BF5D-BF388F8170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3B69F2-D05C-49FF-8B54-F4367F5F4E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B5B8D-BF7A-4031-B49B-74EA0505A19B}"/>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5" name="Footer Placeholder 4">
            <a:extLst>
              <a:ext uri="{FF2B5EF4-FFF2-40B4-BE49-F238E27FC236}">
                <a16:creationId xmlns:a16="http://schemas.microsoft.com/office/drawing/2014/main" id="{F9FC00D9-E592-47CA-8E26-D43A6DC15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03DF6-4FC1-4B8B-A3CD-0DEBDECA932B}"/>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409694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69BBB-D8A5-4723-AC8A-FA9AFF7EA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667F23-CB8C-42F1-894A-076B450F4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D0CA0-506D-4E1C-B7A9-D6CCA72DD1D8}"/>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5" name="Footer Placeholder 4">
            <a:extLst>
              <a:ext uri="{FF2B5EF4-FFF2-40B4-BE49-F238E27FC236}">
                <a16:creationId xmlns:a16="http://schemas.microsoft.com/office/drawing/2014/main" id="{233455D3-5CBE-42A0-AD2D-D706BA482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2D479-F76D-4467-937B-5235E5E1F15D}"/>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205765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396F-D26F-4E39-822C-B3F4FA394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3A395-F1D0-4AC2-B383-32C388B19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01131-95E3-4A3B-8C0E-0562A1D2B76E}"/>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84DD7063-C95D-4F9A-8C20-0896E945E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B3AEB-5DF4-4608-96E8-1004B01C2A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68204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FEC4-6FF9-4AAE-B8CF-3DEB6E719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9AA74-06C4-44DB-B09A-FF26C3D82F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12285-903E-4F09-9461-D7397CA46C31}"/>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333A2740-10B1-44A6-8E97-C086A2BE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5B4F6-579A-4DFB-AAB1-6076C73E718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651370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F521-4B46-4CF4-8128-142A66776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5DFF7-65DB-4C2A-955F-4BF08A0DA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E12088-E665-4946-9E09-1617E5F874B9}"/>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5EAE6AB3-C0B6-4548-B5D1-2489B290A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AFFC2-65CD-4092-A434-D3AAE87ED950}"/>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15100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D9F6-8DE3-4544-96A6-11B9F8C92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DF86A-5C58-4D57-9308-92918D3C2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BFEA1-3B91-4FB6-A392-423FD88710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DCB97-4B64-4599-8FB8-C9E8E3A9AA66}"/>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6" name="Footer Placeholder 5">
            <a:extLst>
              <a:ext uri="{FF2B5EF4-FFF2-40B4-BE49-F238E27FC236}">
                <a16:creationId xmlns:a16="http://schemas.microsoft.com/office/drawing/2014/main" id="{B338BC15-ED47-4693-8A71-35551CBE2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A6203-550F-47E5-A930-DB475D6DCCA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15569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F0F2-7D13-4106-B011-B6D08AF9A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B24B0-4316-4329-88F5-CC25F1B91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1F9D7D-41A5-469A-BD6E-645F4277DE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A6B34-514C-408E-85F4-558545838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59E2B-21AF-4214-9E25-DC25CFAD46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F9D5C-87B6-4829-B163-9616DF5E313F}"/>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8" name="Footer Placeholder 7">
            <a:extLst>
              <a:ext uri="{FF2B5EF4-FFF2-40B4-BE49-F238E27FC236}">
                <a16:creationId xmlns:a16="http://schemas.microsoft.com/office/drawing/2014/main" id="{CD0A134F-AA63-42AA-BD23-663ED85A03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E6122-6F69-4F49-BF6E-85D4909CA17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91502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DA16-2F9A-4150-8C6C-C914A823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A8CF9-C4C4-461B-BF7D-913A80EEFEB4}"/>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4" name="Footer Placeholder 3">
            <a:extLst>
              <a:ext uri="{FF2B5EF4-FFF2-40B4-BE49-F238E27FC236}">
                <a16:creationId xmlns:a16="http://schemas.microsoft.com/office/drawing/2014/main" id="{80B939E5-7AD2-4F94-A435-1A07E8B56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07D69-0F49-4FD3-8536-A4E5134ADE8D}"/>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966696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117C5-0BF9-4287-82E4-B953D3E03F39}"/>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3" name="Footer Placeholder 2">
            <a:extLst>
              <a:ext uri="{FF2B5EF4-FFF2-40B4-BE49-F238E27FC236}">
                <a16:creationId xmlns:a16="http://schemas.microsoft.com/office/drawing/2014/main" id="{66AC9BBE-32D3-4E3C-90E5-73EDCEFB8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47231-4738-4E90-A78F-B35CAD50F65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418210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9BA8-D873-4409-B755-95FFB40C1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32294-65C4-4A0C-AFA5-38509D6E1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45D46-E7A5-4779-AF54-A40A63BD6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78A80B-0658-4A29-8B3B-349F01C7622F}"/>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6" name="Footer Placeholder 5">
            <a:extLst>
              <a:ext uri="{FF2B5EF4-FFF2-40B4-BE49-F238E27FC236}">
                <a16:creationId xmlns:a16="http://schemas.microsoft.com/office/drawing/2014/main" id="{E7AFBC5F-3036-4F38-A0E3-9234CEBB2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C43E5-2DA5-4C73-A085-B845A2FC9BCA}"/>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4815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7971-2FEE-4164-81C4-DA5B417FC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09B3-1FCD-4CB1-851B-55C5D0D2D8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C896C-396F-4125-8D15-F7020A8C9C1E}"/>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5" name="Footer Placeholder 4">
            <a:extLst>
              <a:ext uri="{FF2B5EF4-FFF2-40B4-BE49-F238E27FC236}">
                <a16:creationId xmlns:a16="http://schemas.microsoft.com/office/drawing/2014/main" id="{E0BADA48-464E-43CD-BC81-1864AC45E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4D085-9D7D-470A-B0B1-3FBA27BD7446}"/>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114243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B66F-AFE8-43F5-9376-1B8127D48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18905-E9C6-4716-B42A-9E26C066F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02CEC-4190-43D0-8272-85CC3D7C5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E3FA14-110A-4F71-93B3-12752911FC16}"/>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6" name="Footer Placeholder 5">
            <a:extLst>
              <a:ext uri="{FF2B5EF4-FFF2-40B4-BE49-F238E27FC236}">
                <a16:creationId xmlns:a16="http://schemas.microsoft.com/office/drawing/2014/main" id="{4A6DC643-C79A-4619-923E-3A1D4F5BF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C21C-2DE3-4EE1-8646-5C86EDC43CE5}"/>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113705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93A7-8E4E-4AA5-A4D9-75EDA49C7F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53349-21A3-47A7-9656-FC4681A069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BCA0D-5386-4637-A67C-43638EB98BA0}"/>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F083A937-1934-4AC5-94B0-D0A8DD8E5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79209-0C11-4637-B479-DB323B1803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72667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E4B42-8E8D-428E-8DE5-F94DCFF2D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1AA7E-D6E9-41E3-AAEC-4746B961FA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4AFF8-4ECB-4DDB-BE19-BF970CD9B727}"/>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C6B0A365-40C2-474D-AE98-A54004C85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57B96-54C6-4DAB-BA90-E3F79FD2661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64143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C1F2-4960-4724-94CD-46B61343D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36F1D-4FDA-45FC-8A18-70355C46B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F1926-1EF6-41AB-B52F-8F751A543769}"/>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5" name="Footer Placeholder 4">
            <a:extLst>
              <a:ext uri="{FF2B5EF4-FFF2-40B4-BE49-F238E27FC236}">
                <a16:creationId xmlns:a16="http://schemas.microsoft.com/office/drawing/2014/main" id="{13E71CB3-121B-4B57-AF8D-397330E82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DDFEE-0F5A-43F5-8A24-4188AA77A61D}"/>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338444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E4A4-246F-4AE6-BB1E-C7D057DD4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1C644-07B6-4A68-87C0-A43F06C01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24BBC1-215D-476A-A08A-2627988C6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9D2E3-AA09-4167-8208-704E50A47760}"/>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6" name="Footer Placeholder 5">
            <a:extLst>
              <a:ext uri="{FF2B5EF4-FFF2-40B4-BE49-F238E27FC236}">
                <a16:creationId xmlns:a16="http://schemas.microsoft.com/office/drawing/2014/main" id="{F90E7619-52BF-4E6A-BCB2-480172D01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1D249-C37A-4B7F-BAF4-F841F5E2A0BD}"/>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61054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7EFE-D675-42C1-B554-CF8FF73F44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FD1D2A-43FF-4142-B4E7-CB9168FB7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B4B2A2-6224-43B5-A8B6-CD6892B7B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67C48-2AAC-477D-84CA-D25FB8C60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F790-EFDA-420A-9B27-150F40EB44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BD68E-2878-4431-B108-9A3CC29AB030}"/>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8" name="Footer Placeholder 7">
            <a:extLst>
              <a:ext uri="{FF2B5EF4-FFF2-40B4-BE49-F238E27FC236}">
                <a16:creationId xmlns:a16="http://schemas.microsoft.com/office/drawing/2014/main" id="{F930EF7A-FD68-4BBF-BD10-A8578236B6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82CBF6-C31A-418A-9D7E-A805D5DF2378}"/>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173058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04B-F665-4776-8FEC-71074D6083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47EE4-D86E-4976-A25C-418D0ACC4F19}"/>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4" name="Footer Placeholder 3">
            <a:extLst>
              <a:ext uri="{FF2B5EF4-FFF2-40B4-BE49-F238E27FC236}">
                <a16:creationId xmlns:a16="http://schemas.microsoft.com/office/drawing/2014/main" id="{D5795EEE-5C65-4510-AEBC-5A2E23D101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5BC11E-5028-4A1A-8105-71BDF715FB1B}"/>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395874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28F95-2397-4E2F-986C-830483B7BB3A}"/>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3" name="Footer Placeholder 2">
            <a:extLst>
              <a:ext uri="{FF2B5EF4-FFF2-40B4-BE49-F238E27FC236}">
                <a16:creationId xmlns:a16="http://schemas.microsoft.com/office/drawing/2014/main" id="{89A9F1DC-9176-44F0-ACEA-E9CC229383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653218-7D30-4F0D-8311-5014C9164B52}"/>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178943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FB1C-768E-4B32-8A3F-9236CDC1C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C0B54D-2C3C-4A7C-B166-594F960FA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AA576-5E34-4DC0-80D2-01A1365F6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A3065-9DA8-4EB8-96C7-A9E6F811CB12}"/>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6" name="Footer Placeholder 5">
            <a:extLst>
              <a:ext uri="{FF2B5EF4-FFF2-40B4-BE49-F238E27FC236}">
                <a16:creationId xmlns:a16="http://schemas.microsoft.com/office/drawing/2014/main" id="{FF8B1B15-B890-4912-836D-9208A5708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298B1-67DF-4AB6-A2A4-658EFDCECD9D}"/>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302279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CF35-EAE6-4C4A-963B-9C6500BD4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D7C54-1E04-4390-956E-3FD9AE1DF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94F36-70A8-4D2B-BE3E-0F87C309A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A23FC-EB1F-4613-8C35-903B49D798D4}"/>
              </a:ext>
            </a:extLst>
          </p:cNvPr>
          <p:cNvSpPr>
            <a:spLocks noGrp="1"/>
          </p:cNvSpPr>
          <p:nvPr>
            <p:ph type="dt" sz="half" idx="10"/>
          </p:nvPr>
        </p:nvSpPr>
        <p:spPr/>
        <p:txBody>
          <a:bodyPr/>
          <a:lstStyle/>
          <a:p>
            <a:fld id="{549A6E1E-42FF-4088-A49C-9831514713CA}" type="datetimeFigureOut">
              <a:rPr lang="en-US" smtClean="0"/>
              <a:t>1/5/2022</a:t>
            </a:fld>
            <a:endParaRPr lang="en-US"/>
          </a:p>
        </p:txBody>
      </p:sp>
      <p:sp>
        <p:nvSpPr>
          <p:cNvPr id="6" name="Footer Placeholder 5">
            <a:extLst>
              <a:ext uri="{FF2B5EF4-FFF2-40B4-BE49-F238E27FC236}">
                <a16:creationId xmlns:a16="http://schemas.microsoft.com/office/drawing/2014/main" id="{A7AB4C15-3B70-48B2-90BB-911E86F7E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9E423-8FCA-4CE7-9376-757682BC9375}"/>
              </a:ext>
            </a:extLst>
          </p:cNvPr>
          <p:cNvSpPr>
            <a:spLocks noGrp="1"/>
          </p:cNvSpPr>
          <p:nvPr>
            <p:ph type="sldNum" sz="quarter" idx="12"/>
          </p:nvPr>
        </p:nvSpPr>
        <p:spPr/>
        <p:txBody>
          <a:bodyPr/>
          <a:lstStyle/>
          <a:p>
            <a:fld id="{4DC49F49-18EB-4F53-98FD-38547ADC65EB}" type="slidenum">
              <a:rPr lang="en-US" smtClean="0"/>
              <a:t>‹#›</a:t>
            </a:fld>
            <a:endParaRPr lang="en-US"/>
          </a:p>
        </p:txBody>
      </p:sp>
    </p:spTree>
    <p:extLst>
      <p:ext uri="{BB962C8B-B14F-4D97-AF65-F5344CB8AC3E}">
        <p14:creationId xmlns:p14="http://schemas.microsoft.com/office/powerpoint/2010/main" val="119216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D7378-C613-4B66-8DBF-68D85335D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15735-1902-43FD-80EF-5D5F1AE16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459DF-B031-4BCB-9981-7BFB47062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A6E1E-42FF-4088-A49C-9831514713CA}" type="datetimeFigureOut">
              <a:rPr lang="en-US" smtClean="0"/>
              <a:t>1/5/2022</a:t>
            </a:fld>
            <a:endParaRPr lang="en-US"/>
          </a:p>
        </p:txBody>
      </p:sp>
      <p:sp>
        <p:nvSpPr>
          <p:cNvPr id="5" name="Footer Placeholder 4">
            <a:extLst>
              <a:ext uri="{FF2B5EF4-FFF2-40B4-BE49-F238E27FC236}">
                <a16:creationId xmlns:a16="http://schemas.microsoft.com/office/drawing/2014/main" id="{FC5D4539-8E4C-4C32-AEFA-CC8464D2E9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47E8BA-A906-4833-9A52-FF042A79C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49-18EB-4F53-98FD-38547ADC65EB}" type="slidenum">
              <a:rPr lang="en-US" smtClean="0"/>
              <a:t>‹#›</a:t>
            </a:fld>
            <a:endParaRPr lang="en-US"/>
          </a:p>
        </p:txBody>
      </p:sp>
    </p:spTree>
    <p:extLst>
      <p:ext uri="{BB962C8B-B14F-4D97-AF65-F5344CB8AC3E}">
        <p14:creationId xmlns:p14="http://schemas.microsoft.com/office/powerpoint/2010/main" val="2231203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665E-420D-4C31-AD26-C8E4C85E9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66F25-2D7E-4FAC-83A5-218CD2F74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6110B-96D6-4CEC-8DE1-6623FDDB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ED3B8367-EBA7-4024-9728-D65BDDC76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370C3-C530-468D-B309-C83B14A5F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70843-8890-BF4E-B260-F619B060E5E5}" type="slidenum">
              <a:rPr lang="en-US" smtClean="0"/>
              <a:t>‹#›</a:t>
            </a:fld>
            <a:endParaRPr lang="en-US"/>
          </a:p>
        </p:txBody>
      </p:sp>
    </p:spTree>
    <p:extLst>
      <p:ext uri="{BB962C8B-B14F-4D97-AF65-F5344CB8AC3E}">
        <p14:creationId xmlns:p14="http://schemas.microsoft.com/office/powerpoint/2010/main" val="1445113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mediatracks.com/resources/how-to-write-a-public-service-announcement/"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B0A3E168-A7FB-4361-A140-DE584B2B9649}"/>
              </a:ext>
            </a:extLst>
          </p:cNvPr>
          <p:cNvSpPr txBox="1">
            <a:spLocks/>
          </p:cNvSpPr>
          <p:nvPr/>
        </p:nvSpPr>
        <p:spPr>
          <a:xfrm>
            <a:off x="1524000" y="3064668"/>
            <a:ext cx="9144000" cy="728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25826"/>
                </a:solidFill>
              </a:rPr>
              <a:t>Know your worth</a:t>
            </a:r>
          </a:p>
        </p:txBody>
      </p:sp>
    </p:spTree>
    <p:extLst>
      <p:ext uri="{BB962C8B-B14F-4D97-AF65-F5344CB8AC3E}">
        <p14:creationId xmlns:p14="http://schemas.microsoft.com/office/powerpoint/2010/main" val="42111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C795F-9C8F-40A1-A4D1-1404134CB7A9}"/>
              </a:ext>
            </a:extLst>
          </p:cNvPr>
          <p:cNvSpPr>
            <a:spLocks noGrp="1"/>
          </p:cNvSpPr>
          <p:nvPr>
            <p:ph idx="1"/>
          </p:nvPr>
        </p:nvSpPr>
        <p:spPr>
          <a:xfrm>
            <a:off x="156972" y="114300"/>
            <a:ext cx="11878056" cy="6629400"/>
          </a:xfrm>
          <a:solidFill>
            <a:schemeClr val="bg1"/>
          </a:solidFill>
          <a:ln>
            <a:solidFill>
              <a:srgbClr val="F25826"/>
            </a:solidFill>
          </a:ln>
        </p:spPr>
        <p:txBody>
          <a:bodyPr>
            <a:normAutofit/>
          </a:bodyPr>
          <a:lstStyle/>
          <a:p>
            <a:pPr marL="0" indent="0">
              <a:lnSpc>
                <a:spcPct val="150000"/>
              </a:lnSpc>
              <a:buNone/>
            </a:pPr>
            <a:r>
              <a:rPr lang="en-US" sz="2200" dirty="0"/>
              <a:t>“Amy, your favorite,” he said, offering me the tender fish cheek. I wanted to disappear. At the end of the meal my father leaned back and belched loudly, thanking my mother for her fine cooking. “It’s a polite Chinese custom to show you are satisfied,” explained my father to our astonished guests. Robert was looking down at his plate with a reddened face. The minister managed to muster up a quiet burp. I was stunned into silence for the rest of the night. After everyone had gone, my mother said to me, “You want to be the same as American girls on the outside.” She handed me an early gift. It was a miniskirt in beige tweed. “But inside you must always be Chinese. You must be proud you are different. Your only shame is to have shame.” And even though I didn’t agree with her then, I knew that she understood how much I had suffered during the evening’s dinner. It wasn’t until many years later — long after I had gotten over my crush on Robert — that I was able to fully appreciate her lesson and the true purpose behind our particular menu. For Christmas Eve that year, she had chosen all my favorite foods.</a:t>
            </a:r>
          </a:p>
        </p:txBody>
      </p:sp>
    </p:spTree>
    <p:extLst>
      <p:ext uri="{BB962C8B-B14F-4D97-AF65-F5344CB8AC3E}">
        <p14:creationId xmlns:p14="http://schemas.microsoft.com/office/powerpoint/2010/main" val="179568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D0622-60C2-4D11-901E-562FB1025FE9}"/>
              </a:ext>
            </a:extLst>
          </p:cNvPr>
          <p:cNvSpPr>
            <a:spLocks noGrp="1"/>
          </p:cNvSpPr>
          <p:nvPr>
            <p:ph type="title"/>
          </p:nvPr>
        </p:nvSpPr>
        <p:spPr/>
        <p:txBody>
          <a:bodyPr/>
          <a:lstStyle/>
          <a:p>
            <a:r>
              <a:rPr lang="en-US" b="1" dirty="0">
                <a:solidFill>
                  <a:srgbClr val="F25826"/>
                </a:solidFill>
              </a:rPr>
              <a:t>Discuss &amp; write-ORID</a:t>
            </a:r>
          </a:p>
        </p:txBody>
      </p:sp>
      <p:sp>
        <p:nvSpPr>
          <p:cNvPr id="6" name="Content Placeholder 5">
            <a:extLst>
              <a:ext uri="{FF2B5EF4-FFF2-40B4-BE49-F238E27FC236}">
                <a16:creationId xmlns:a16="http://schemas.microsoft.com/office/drawing/2014/main" id="{22D38395-C5A0-43EF-9B41-111A86DBA252}"/>
              </a:ext>
            </a:extLst>
          </p:cNvPr>
          <p:cNvSpPr>
            <a:spLocks noGrp="1"/>
          </p:cNvSpPr>
          <p:nvPr>
            <p:ph idx="1"/>
          </p:nvPr>
        </p:nvSpPr>
        <p:spPr/>
        <p:txBody>
          <a:bodyPr/>
          <a:lstStyle/>
          <a:p>
            <a:pPr>
              <a:lnSpc>
                <a:spcPct val="150000"/>
              </a:lnSpc>
            </a:pPr>
            <a:r>
              <a:rPr lang="en-US" dirty="0"/>
              <a:t>Using the ORID sheet: Sketch a depiction of the most impactful scene from Tan’s story (under the ‘what’ section).</a:t>
            </a:r>
          </a:p>
          <a:p>
            <a:pPr>
              <a:lnSpc>
                <a:spcPct val="150000"/>
              </a:lnSpc>
            </a:pPr>
            <a:r>
              <a:rPr lang="en-US" dirty="0"/>
              <a:t>**Remember-you’ve already filled in the ‘write’ section in response to </a:t>
            </a:r>
            <a:r>
              <a:rPr lang="en-US" i="1" dirty="0"/>
              <a:t>I am Enough.</a:t>
            </a:r>
          </a:p>
        </p:txBody>
      </p:sp>
    </p:spTree>
    <p:extLst>
      <p:ext uri="{BB962C8B-B14F-4D97-AF65-F5344CB8AC3E}">
        <p14:creationId xmlns:p14="http://schemas.microsoft.com/office/powerpoint/2010/main" val="268343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D0622-60C2-4D11-901E-562FB1025FE9}"/>
              </a:ext>
            </a:extLst>
          </p:cNvPr>
          <p:cNvSpPr>
            <a:spLocks noGrp="1"/>
          </p:cNvSpPr>
          <p:nvPr>
            <p:ph type="title"/>
          </p:nvPr>
        </p:nvSpPr>
        <p:spPr/>
        <p:txBody>
          <a:bodyPr/>
          <a:lstStyle/>
          <a:p>
            <a:r>
              <a:rPr lang="en-US" b="1" dirty="0">
                <a:solidFill>
                  <a:srgbClr val="F25826"/>
                </a:solidFill>
              </a:rPr>
              <a:t>Discuss &amp; write-ORID</a:t>
            </a:r>
          </a:p>
        </p:txBody>
      </p:sp>
      <p:sp>
        <p:nvSpPr>
          <p:cNvPr id="6" name="Content Placeholder 5">
            <a:extLst>
              <a:ext uri="{FF2B5EF4-FFF2-40B4-BE49-F238E27FC236}">
                <a16:creationId xmlns:a16="http://schemas.microsoft.com/office/drawing/2014/main" id="{22D38395-C5A0-43EF-9B41-111A86DBA252}"/>
              </a:ext>
            </a:extLst>
          </p:cNvPr>
          <p:cNvSpPr>
            <a:spLocks noGrp="1"/>
          </p:cNvSpPr>
          <p:nvPr>
            <p:ph idx="1"/>
          </p:nvPr>
        </p:nvSpPr>
        <p:spPr/>
        <p:txBody>
          <a:bodyPr/>
          <a:lstStyle/>
          <a:p>
            <a:pPr marL="0" indent="0">
              <a:lnSpc>
                <a:spcPct val="150000"/>
              </a:lnSpc>
              <a:buNone/>
            </a:pPr>
            <a:r>
              <a:rPr lang="en-US" dirty="0"/>
              <a:t>Under the ‘Reflective’ section-</a:t>
            </a:r>
          </a:p>
          <a:p>
            <a:pPr marL="457200" lvl="1" indent="-457200">
              <a:lnSpc>
                <a:spcPct val="150000"/>
              </a:lnSpc>
              <a:buFont typeface="+mj-lt"/>
              <a:buAutoNum type="arabicPeriod"/>
            </a:pPr>
            <a:r>
              <a:rPr lang="en-US" dirty="0"/>
              <a:t>Write your thoughts on the artwork (1</a:t>
            </a:r>
            <a:r>
              <a:rPr lang="en-US" baseline="30000" dirty="0"/>
              <a:t>st</a:t>
            </a:r>
            <a:r>
              <a:rPr lang="en-US" dirty="0"/>
              <a:t> box)</a:t>
            </a:r>
          </a:p>
          <a:p>
            <a:pPr marL="457200" lvl="1" indent="-457200">
              <a:lnSpc>
                <a:spcPct val="150000"/>
              </a:lnSpc>
              <a:buFont typeface="+mj-lt"/>
              <a:buAutoNum type="arabicPeriod"/>
            </a:pPr>
            <a:r>
              <a:rPr lang="en-US" dirty="0"/>
              <a:t>Write your thoughts on the short story (2</a:t>
            </a:r>
            <a:r>
              <a:rPr lang="en-US" baseline="30000" dirty="0"/>
              <a:t>nd</a:t>
            </a:r>
            <a:r>
              <a:rPr lang="en-US" dirty="0"/>
              <a:t> box)</a:t>
            </a:r>
          </a:p>
          <a:p>
            <a:pPr marL="457200" lvl="1" indent="-457200">
              <a:lnSpc>
                <a:spcPct val="150000"/>
              </a:lnSpc>
              <a:buFont typeface="+mj-lt"/>
              <a:buAutoNum type="arabicPeriod"/>
            </a:pPr>
            <a:r>
              <a:rPr lang="en-US" dirty="0"/>
              <a:t>Connect to your past experiences (3</a:t>
            </a:r>
            <a:r>
              <a:rPr lang="en-US" baseline="30000" dirty="0"/>
              <a:t>rd</a:t>
            </a:r>
            <a:r>
              <a:rPr lang="en-US" dirty="0"/>
              <a:t> box). This reminds me of…</a:t>
            </a:r>
          </a:p>
        </p:txBody>
      </p:sp>
    </p:spTree>
    <p:extLst>
      <p:ext uri="{BB962C8B-B14F-4D97-AF65-F5344CB8AC3E}">
        <p14:creationId xmlns:p14="http://schemas.microsoft.com/office/powerpoint/2010/main" val="130475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D0622-60C2-4D11-901E-562FB1025FE9}"/>
              </a:ext>
            </a:extLst>
          </p:cNvPr>
          <p:cNvSpPr>
            <a:spLocks noGrp="1"/>
          </p:cNvSpPr>
          <p:nvPr>
            <p:ph type="title"/>
          </p:nvPr>
        </p:nvSpPr>
        <p:spPr/>
        <p:txBody>
          <a:bodyPr/>
          <a:lstStyle/>
          <a:p>
            <a:r>
              <a:rPr lang="en-US" b="1" dirty="0">
                <a:solidFill>
                  <a:srgbClr val="F25826"/>
                </a:solidFill>
              </a:rPr>
              <a:t>Discuss &amp; write-ORID</a:t>
            </a:r>
          </a:p>
        </p:txBody>
      </p:sp>
      <p:sp>
        <p:nvSpPr>
          <p:cNvPr id="6" name="Content Placeholder 5">
            <a:extLst>
              <a:ext uri="{FF2B5EF4-FFF2-40B4-BE49-F238E27FC236}">
                <a16:creationId xmlns:a16="http://schemas.microsoft.com/office/drawing/2014/main" id="{22D38395-C5A0-43EF-9B41-111A86DBA252}"/>
              </a:ext>
            </a:extLst>
          </p:cNvPr>
          <p:cNvSpPr>
            <a:spLocks noGrp="1"/>
          </p:cNvSpPr>
          <p:nvPr>
            <p:ph idx="1"/>
          </p:nvPr>
        </p:nvSpPr>
        <p:spPr/>
        <p:txBody>
          <a:bodyPr/>
          <a:lstStyle/>
          <a:p>
            <a:pPr>
              <a:lnSpc>
                <a:spcPct val="150000"/>
              </a:lnSpc>
            </a:pPr>
            <a:r>
              <a:rPr lang="en-US" dirty="0"/>
              <a:t>Interpretive-What can one learn from these two sources? </a:t>
            </a:r>
          </a:p>
          <a:p>
            <a:pPr>
              <a:lnSpc>
                <a:spcPct val="150000"/>
              </a:lnSpc>
            </a:pPr>
            <a:r>
              <a:rPr lang="en-US" dirty="0"/>
              <a:t>Explain why the lessons (we can glean from these sources) matter.</a:t>
            </a:r>
          </a:p>
        </p:txBody>
      </p:sp>
    </p:spTree>
    <p:extLst>
      <p:ext uri="{BB962C8B-B14F-4D97-AF65-F5344CB8AC3E}">
        <p14:creationId xmlns:p14="http://schemas.microsoft.com/office/powerpoint/2010/main" val="119839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D0622-60C2-4D11-901E-562FB1025FE9}"/>
              </a:ext>
            </a:extLst>
          </p:cNvPr>
          <p:cNvSpPr>
            <a:spLocks noGrp="1"/>
          </p:cNvSpPr>
          <p:nvPr>
            <p:ph type="title"/>
          </p:nvPr>
        </p:nvSpPr>
        <p:spPr/>
        <p:txBody>
          <a:bodyPr/>
          <a:lstStyle/>
          <a:p>
            <a:r>
              <a:rPr lang="en-US" b="1" dirty="0">
                <a:solidFill>
                  <a:srgbClr val="F25826"/>
                </a:solidFill>
              </a:rPr>
              <a:t>Enrichment activity: ORID-Now what?</a:t>
            </a:r>
          </a:p>
        </p:txBody>
      </p:sp>
      <p:sp>
        <p:nvSpPr>
          <p:cNvPr id="6" name="Content Placeholder 5">
            <a:extLst>
              <a:ext uri="{FF2B5EF4-FFF2-40B4-BE49-F238E27FC236}">
                <a16:creationId xmlns:a16="http://schemas.microsoft.com/office/drawing/2014/main" id="{22D38395-C5A0-43EF-9B41-111A86DBA252}"/>
              </a:ext>
            </a:extLst>
          </p:cNvPr>
          <p:cNvSpPr>
            <a:spLocks noGrp="1"/>
          </p:cNvSpPr>
          <p:nvPr>
            <p:ph idx="1"/>
          </p:nvPr>
        </p:nvSpPr>
        <p:spPr>
          <a:xfrm>
            <a:off x="838200" y="1579770"/>
            <a:ext cx="11078817" cy="4913105"/>
          </a:xfrm>
        </p:spPr>
        <p:txBody>
          <a:bodyPr>
            <a:normAutofit fontScale="85000" lnSpcReduction="10000"/>
          </a:bodyPr>
          <a:lstStyle/>
          <a:p>
            <a:pPr>
              <a:lnSpc>
                <a:spcPct val="150000"/>
              </a:lnSpc>
            </a:pPr>
            <a:r>
              <a:rPr lang="en-US" sz="3200" dirty="0"/>
              <a:t>Under the ‘now what?’ section, you and your peer will create a PSA</a:t>
            </a:r>
          </a:p>
          <a:p>
            <a:pPr>
              <a:lnSpc>
                <a:spcPct val="150000"/>
              </a:lnSpc>
            </a:pPr>
            <a:r>
              <a:rPr lang="en-US" sz="3200" dirty="0"/>
              <a:t>Definition and examples </a:t>
            </a:r>
            <a:r>
              <a:rPr lang="en-US" sz="3200" dirty="0">
                <a:hlinkClick r:id="rId2"/>
              </a:rPr>
              <a:t>here</a:t>
            </a:r>
            <a:endParaRPr lang="en-US" sz="3200" dirty="0"/>
          </a:p>
          <a:p>
            <a:pPr>
              <a:lnSpc>
                <a:spcPct val="150000"/>
              </a:lnSpc>
            </a:pPr>
            <a:r>
              <a:rPr lang="en-US" sz="3200" dirty="0"/>
              <a:t>Your PSA will focus on the strength and beauty of diverse voices on your campus/at your school.</a:t>
            </a:r>
          </a:p>
          <a:p>
            <a:pPr>
              <a:lnSpc>
                <a:spcPct val="150000"/>
              </a:lnSpc>
            </a:pPr>
            <a:r>
              <a:rPr lang="en-US" sz="3200" b="1" dirty="0"/>
              <a:t>Points of focus: </a:t>
            </a:r>
            <a:r>
              <a:rPr lang="en-US" sz="3200" dirty="0"/>
              <a:t>define the topic, Show the benefits, Draw on examples</a:t>
            </a:r>
          </a:p>
          <a:p>
            <a:pPr>
              <a:lnSpc>
                <a:spcPct val="150000"/>
              </a:lnSpc>
            </a:pPr>
            <a:r>
              <a:rPr lang="en-US" sz="3200" b="1" dirty="0"/>
              <a:t>Call to action: </a:t>
            </a:r>
            <a:r>
              <a:rPr lang="en-US" sz="3200" dirty="0"/>
              <a:t>what others can do to ensure that ALL voices are valued?</a:t>
            </a:r>
          </a:p>
        </p:txBody>
      </p:sp>
    </p:spTree>
    <p:extLst>
      <p:ext uri="{BB962C8B-B14F-4D97-AF65-F5344CB8AC3E}">
        <p14:creationId xmlns:p14="http://schemas.microsoft.com/office/powerpoint/2010/main" val="367175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B4E6-277D-46D4-8FB6-8A83BA3CA5F3}"/>
              </a:ext>
            </a:extLst>
          </p:cNvPr>
          <p:cNvSpPr>
            <a:spLocks noGrp="1"/>
          </p:cNvSpPr>
          <p:nvPr>
            <p:ph type="title"/>
          </p:nvPr>
        </p:nvSpPr>
        <p:spPr/>
        <p:txBody>
          <a:bodyPr/>
          <a:lstStyle/>
          <a:p>
            <a:r>
              <a:rPr lang="en-US" b="1" dirty="0">
                <a:solidFill>
                  <a:srgbClr val="FF0000"/>
                </a:solidFill>
              </a:rPr>
              <a:t>Think-write-talk</a:t>
            </a:r>
          </a:p>
        </p:txBody>
      </p:sp>
      <p:sp>
        <p:nvSpPr>
          <p:cNvPr id="3" name="Content Placeholder 2">
            <a:extLst>
              <a:ext uri="{FF2B5EF4-FFF2-40B4-BE49-F238E27FC236}">
                <a16:creationId xmlns:a16="http://schemas.microsoft.com/office/drawing/2014/main" id="{D9A074AE-7DD5-4900-9CE5-97BF2476BBAD}"/>
              </a:ext>
            </a:extLst>
          </p:cNvPr>
          <p:cNvSpPr>
            <a:spLocks noGrp="1"/>
          </p:cNvSpPr>
          <p:nvPr>
            <p:ph idx="1"/>
          </p:nvPr>
        </p:nvSpPr>
        <p:spPr/>
        <p:txBody>
          <a:bodyPr/>
          <a:lstStyle/>
          <a:p>
            <a:r>
              <a:rPr lang="en-US" b="1" dirty="0"/>
              <a:t>In your journal, respond to this prompt: </a:t>
            </a:r>
            <a:r>
              <a:rPr lang="en-US" dirty="0"/>
              <a:t>Is there a common definition of beauty? Who decides what is beautiful?</a:t>
            </a:r>
            <a:br>
              <a:rPr lang="en-US" dirty="0"/>
            </a:br>
            <a:endParaRPr lang="en-US" dirty="0"/>
          </a:p>
          <a:p>
            <a:r>
              <a:rPr lang="en-US" dirty="0"/>
              <a:t>‘Free write’ for 5 minutes</a:t>
            </a:r>
          </a:p>
          <a:p>
            <a:r>
              <a:rPr lang="en-US" dirty="0"/>
              <a:t>When finished, you will share with your partner. </a:t>
            </a:r>
          </a:p>
        </p:txBody>
      </p:sp>
    </p:spTree>
    <p:extLst>
      <p:ext uri="{BB962C8B-B14F-4D97-AF65-F5344CB8AC3E}">
        <p14:creationId xmlns:p14="http://schemas.microsoft.com/office/powerpoint/2010/main" val="42985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1C2DF2-B0EA-4AE4-8311-58EA99A4988C}"/>
              </a:ext>
            </a:extLst>
          </p:cNvPr>
          <p:cNvSpPr>
            <a:spLocks noGrp="1"/>
          </p:cNvSpPr>
          <p:nvPr>
            <p:ph idx="1"/>
          </p:nvPr>
        </p:nvSpPr>
        <p:spPr/>
        <p:txBody>
          <a:bodyPr/>
          <a:lstStyle/>
          <a:p>
            <a:pPr>
              <a:lnSpc>
                <a:spcPct val="150000"/>
              </a:lnSpc>
            </a:pPr>
            <a:r>
              <a:rPr lang="en-US" dirty="0"/>
              <a:t>Analyze the development of a complex character over the course of a text in order to understand how it advances a central theme.</a:t>
            </a:r>
          </a:p>
          <a:p>
            <a:pPr>
              <a:lnSpc>
                <a:spcPct val="150000"/>
              </a:lnSpc>
            </a:pPr>
            <a:r>
              <a:rPr lang="en-US" dirty="0"/>
              <a:t>Describe and explain the </a:t>
            </a:r>
            <a:r>
              <a:rPr lang="en-US" u="sng" dirty="0"/>
              <a:t>impact</a:t>
            </a:r>
            <a:r>
              <a:rPr lang="en-US" dirty="0"/>
              <a:t> of </a:t>
            </a:r>
            <a:r>
              <a:rPr lang="en-US" b="1" dirty="0"/>
              <a:t>self awareness </a:t>
            </a:r>
            <a:r>
              <a:rPr lang="en-US" dirty="0"/>
              <a:t>and </a:t>
            </a:r>
            <a:r>
              <a:rPr lang="en-US" b="1" dirty="0"/>
              <a:t>inclusion</a:t>
            </a:r>
            <a:r>
              <a:rPr lang="en-US" dirty="0"/>
              <a:t> on our role as stakeholders in a community.</a:t>
            </a:r>
          </a:p>
        </p:txBody>
      </p:sp>
      <p:sp>
        <p:nvSpPr>
          <p:cNvPr id="7" name="Title 1">
            <a:extLst>
              <a:ext uri="{FF2B5EF4-FFF2-40B4-BE49-F238E27FC236}">
                <a16:creationId xmlns:a16="http://schemas.microsoft.com/office/drawing/2014/main" id="{D79A2B37-0810-40C8-B5A6-9654EE9BE799}"/>
              </a:ext>
            </a:extLst>
          </p:cNvPr>
          <p:cNvSpPr>
            <a:spLocks noGrp="1"/>
          </p:cNvSpPr>
          <p:nvPr>
            <p:ph type="title"/>
          </p:nvPr>
        </p:nvSpPr>
        <p:spPr>
          <a:xfrm>
            <a:off x="247650" y="346075"/>
            <a:ext cx="10515600" cy="1325563"/>
          </a:xfrm>
        </p:spPr>
        <p:txBody>
          <a:bodyPr/>
          <a:lstStyle/>
          <a:p>
            <a:r>
              <a:rPr lang="en-US" b="1" dirty="0">
                <a:solidFill>
                  <a:srgbClr val="F25826"/>
                </a:solidFill>
              </a:rPr>
              <a:t>At the end of this lesson, you will be able to…</a:t>
            </a:r>
          </a:p>
        </p:txBody>
      </p:sp>
    </p:spTree>
    <p:extLst>
      <p:ext uri="{BB962C8B-B14F-4D97-AF65-F5344CB8AC3E}">
        <p14:creationId xmlns:p14="http://schemas.microsoft.com/office/powerpoint/2010/main" val="43814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C45142-96DF-4D49-89C3-4DCA07CF5CFB}"/>
              </a:ext>
            </a:extLst>
          </p:cNvPr>
          <p:cNvPicPr>
            <a:picLocks noGrp="1" noChangeAspect="1"/>
          </p:cNvPicPr>
          <p:nvPr>
            <p:ph idx="1"/>
          </p:nvPr>
        </p:nvPicPr>
        <p:blipFill>
          <a:blip r:embed="rId2"/>
          <a:stretch>
            <a:fillRect/>
          </a:stretch>
        </p:blipFill>
        <p:spPr>
          <a:xfrm>
            <a:off x="347870" y="159026"/>
            <a:ext cx="11539330" cy="6589643"/>
          </a:xfrm>
        </p:spPr>
      </p:pic>
    </p:spTree>
    <p:extLst>
      <p:ext uri="{BB962C8B-B14F-4D97-AF65-F5344CB8AC3E}">
        <p14:creationId xmlns:p14="http://schemas.microsoft.com/office/powerpoint/2010/main" val="169106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2348F-A37B-4096-9D29-C2693C969538}"/>
              </a:ext>
            </a:extLst>
          </p:cNvPr>
          <p:cNvSpPr>
            <a:spLocks noGrp="1"/>
          </p:cNvSpPr>
          <p:nvPr>
            <p:ph type="title"/>
          </p:nvPr>
        </p:nvSpPr>
        <p:spPr>
          <a:xfrm>
            <a:off x="838200" y="113617"/>
            <a:ext cx="10515600" cy="1325563"/>
          </a:xfrm>
        </p:spPr>
        <p:txBody>
          <a:bodyPr>
            <a:normAutofit/>
          </a:bodyPr>
          <a:lstStyle/>
          <a:p>
            <a:r>
              <a:rPr lang="en-US" sz="3500" b="1" dirty="0">
                <a:solidFill>
                  <a:srgbClr val="F25826"/>
                </a:solidFill>
              </a:rPr>
              <a:t>I Am Enough</a:t>
            </a:r>
            <a:br>
              <a:rPr lang="en-US" sz="3500" dirty="0"/>
            </a:br>
            <a:r>
              <a:rPr lang="en-US" sz="3500" dirty="0"/>
              <a:t>by: </a:t>
            </a:r>
            <a:r>
              <a:rPr lang="en-US" sz="3500" dirty="0" err="1"/>
              <a:t>Sanda</a:t>
            </a:r>
            <a:r>
              <a:rPr lang="en-US" sz="3500" dirty="0"/>
              <a:t> Bogdan, </a:t>
            </a:r>
            <a:r>
              <a:rPr lang="en-US" sz="3500" dirty="0" err="1"/>
              <a:t>Čakovec</a:t>
            </a:r>
            <a:r>
              <a:rPr lang="en-US" sz="3500" dirty="0"/>
              <a:t>, Croatia</a:t>
            </a:r>
          </a:p>
        </p:txBody>
      </p:sp>
      <p:sp>
        <p:nvSpPr>
          <p:cNvPr id="8" name="Content Placeholder 7">
            <a:extLst>
              <a:ext uri="{FF2B5EF4-FFF2-40B4-BE49-F238E27FC236}">
                <a16:creationId xmlns:a16="http://schemas.microsoft.com/office/drawing/2014/main" id="{8B48556D-FC05-4EC0-87E1-0C0B44313FFD}"/>
              </a:ext>
            </a:extLst>
          </p:cNvPr>
          <p:cNvSpPr>
            <a:spLocks noGrp="1"/>
          </p:cNvSpPr>
          <p:nvPr>
            <p:ph sz="half" idx="2"/>
          </p:nvPr>
        </p:nvSpPr>
        <p:spPr>
          <a:xfrm>
            <a:off x="5718312" y="1327759"/>
            <a:ext cx="5560599" cy="4351338"/>
          </a:xfrm>
        </p:spPr>
        <p:txBody>
          <a:bodyPr/>
          <a:lstStyle/>
          <a:p>
            <a:pPr marL="0" indent="0" algn="ctr">
              <a:buNone/>
            </a:pPr>
            <a:r>
              <a:rPr lang="en-US" sz="3200" b="1" dirty="0"/>
              <a:t>Notice &amp; note</a:t>
            </a:r>
          </a:p>
          <a:p>
            <a:pPr lvl="1"/>
            <a:r>
              <a:rPr lang="en-US" sz="3200" dirty="0"/>
              <a:t>Using the ‘what’ section, jot down two observations and infer the meaning.</a:t>
            </a:r>
          </a:p>
          <a:p>
            <a:pPr lvl="1"/>
            <a:r>
              <a:rPr lang="en-US" sz="3200" i="1" dirty="0"/>
              <a:t>Example: </a:t>
            </a:r>
            <a:r>
              <a:rPr lang="en-US" sz="3200" dirty="0"/>
              <a:t>I see_____. This makes me think_______.</a:t>
            </a:r>
          </a:p>
          <a:p>
            <a:endParaRPr lang="en-US" dirty="0"/>
          </a:p>
          <a:p>
            <a:endParaRPr lang="en-US" dirty="0"/>
          </a:p>
        </p:txBody>
      </p:sp>
      <p:sp>
        <p:nvSpPr>
          <p:cNvPr id="9" name="TextBox 8">
            <a:extLst>
              <a:ext uri="{FF2B5EF4-FFF2-40B4-BE49-F238E27FC236}">
                <a16:creationId xmlns:a16="http://schemas.microsoft.com/office/drawing/2014/main" id="{189452DD-B457-43EC-8FC0-789532FC754A}"/>
              </a:ext>
            </a:extLst>
          </p:cNvPr>
          <p:cNvSpPr txBox="1"/>
          <p:nvPr/>
        </p:nvSpPr>
        <p:spPr>
          <a:xfrm>
            <a:off x="6169576" y="5023077"/>
            <a:ext cx="5341530" cy="707886"/>
          </a:xfrm>
          <a:prstGeom prst="rect">
            <a:avLst/>
          </a:prstGeom>
          <a:noFill/>
        </p:spPr>
        <p:txBody>
          <a:bodyPr wrap="square" rtlCol="0">
            <a:spAutoFit/>
          </a:bodyPr>
          <a:lstStyle/>
          <a:p>
            <a:pPr lvl="0" algn="ctr">
              <a:defRPr/>
            </a:pPr>
            <a:r>
              <a:rPr lang="en-US" sz="2000" b="1" dirty="0">
                <a:solidFill>
                  <a:prstClr val="black"/>
                </a:solidFill>
              </a:rPr>
              <a:t>"You're perfectly you; there is no substitute.“ </a:t>
            </a:r>
            <a:r>
              <a:rPr lang="en-US" sz="2000" dirty="0">
                <a:solidFill>
                  <a:prstClr val="black"/>
                </a:solidFill>
              </a:rPr>
              <a:t>quote by: Ellie Goss, Waratah, Australia</a:t>
            </a:r>
            <a:endParaRPr kumimoji="0" lang="en-US" sz="1800" i="0" u="none" strike="noStrike" kern="1200" cap="none" spc="0" normalizeH="0" baseline="0" noProof="0" dirty="0">
              <a:ln>
                <a:noFill/>
              </a:ln>
              <a:solidFill>
                <a:prstClr val="black"/>
              </a:solidFill>
              <a:effectLst/>
              <a:uLnTx/>
              <a:uFillTx/>
              <a:latin typeface="Calibri" panose="020F0502020204030204"/>
            </a:endParaRPr>
          </a:p>
        </p:txBody>
      </p:sp>
      <p:pic>
        <p:nvPicPr>
          <p:cNvPr id="4" name="Content Placeholder 3">
            <a:extLst>
              <a:ext uri="{FF2B5EF4-FFF2-40B4-BE49-F238E27FC236}">
                <a16:creationId xmlns:a16="http://schemas.microsoft.com/office/drawing/2014/main" id="{B47B61B9-62FB-47E4-95FF-C750B3F031B0}"/>
              </a:ext>
            </a:extLst>
          </p:cNvPr>
          <p:cNvPicPr>
            <a:picLocks noGrp="1" noChangeAspect="1"/>
          </p:cNvPicPr>
          <p:nvPr>
            <p:ph sz="half" idx="1"/>
          </p:nvPr>
        </p:nvPicPr>
        <p:blipFill>
          <a:blip r:embed="rId2"/>
          <a:stretch>
            <a:fillRect/>
          </a:stretch>
        </p:blipFill>
        <p:spPr>
          <a:xfrm>
            <a:off x="913088" y="1327759"/>
            <a:ext cx="5181600" cy="518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86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5814-EE52-4C64-9354-C8670B22D03A}"/>
              </a:ext>
            </a:extLst>
          </p:cNvPr>
          <p:cNvSpPr>
            <a:spLocks noGrp="1"/>
          </p:cNvSpPr>
          <p:nvPr>
            <p:ph type="title"/>
          </p:nvPr>
        </p:nvSpPr>
        <p:spPr/>
        <p:txBody>
          <a:bodyPr/>
          <a:lstStyle/>
          <a:p>
            <a:r>
              <a:rPr lang="en-US" b="1" dirty="0">
                <a:solidFill>
                  <a:srgbClr val="F25826"/>
                </a:solidFill>
              </a:rPr>
              <a:t>Artist Statement</a:t>
            </a:r>
          </a:p>
        </p:txBody>
      </p:sp>
      <p:sp>
        <p:nvSpPr>
          <p:cNvPr id="3" name="Content Placeholder 2">
            <a:extLst>
              <a:ext uri="{FF2B5EF4-FFF2-40B4-BE49-F238E27FC236}">
                <a16:creationId xmlns:a16="http://schemas.microsoft.com/office/drawing/2014/main" id="{A29C55D9-8C2A-44C6-BEF1-DAB47D3EB95A}"/>
              </a:ext>
            </a:extLst>
          </p:cNvPr>
          <p:cNvSpPr>
            <a:spLocks noGrp="1"/>
          </p:cNvSpPr>
          <p:nvPr>
            <p:ph idx="1"/>
          </p:nvPr>
        </p:nvSpPr>
        <p:spPr>
          <a:xfrm>
            <a:off x="838200" y="1400322"/>
            <a:ext cx="10515600" cy="4351338"/>
          </a:xfrm>
        </p:spPr>
        <p:txBody>
          <a:bodyPr>
            <a:normAutofit lnSpcReduction="10000"/>
          </a:bodyPr>
          <a:lstStyle/>
          <a:p>
            <a:pPr marL="0" indent="0">
              <a:lnSpc>
                <a:spcPct val="150000"/>
              </a:lnSpc>
              <a:buNone/>
            </a:pPr>
            <a:r>
              <a:rPr lang="en-US" dirty="0"/>
              <a:t>This artwork shows a girl covered in tattoos - phrases which describe how good you are. As long as you look for someone else to validate who you are by seeking their approval, you won't be good enough for yourself. Good enough means that you are okay just the way you are, and that you play your position in this world. In a world full of diversity, you need to be valued by yourself in order to be integrated into a society and accepted by others.</a:t>
            </a:r>
          </a:p>
        </p:txBody>
      </p:sp>
    </p:spTree>
    <p:extLst>
      <p:ext uri="{BB962C8B-B14F-4D97-AF65-F5344CB8AC3E}">
        <p14:creationId xmlns:p14="http://schemas.microsoft.com/office/powerpoint/2010/main" val="282321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C6BA-1AB3-425E-AE02-E8D053473057}"/>
              </a:ext>
            </a:extLst>
          </p:cNvPr>
          <p:cNvSpPr>
            <a:spLocks noGrp="1"/>
          </p:cNvSpPr>
          <p:nvPr>
            <p:ph type="title"/>
          </p:nvPr>
        </p:nvSpPr>
        <p:spPr/>
        <p:txBody>
          <a:bodyPr/>
          <a:lstStyle/>
          <a:p>
            <a:r>
              <a:rPr lang="en-US" b="1" dirty="0">
                <a:solidFill>
                  <a:srgbClr val="F25826"/>
                </a:solidFill>
              </a:rPr>
              <a:t>Discuss - turn &amp; talk</a:t>
            </a:r>
          </a:p>
        </p:txBody>
      </p:sp>
      <p:sp>
        <p:nvSpPr>
          <p:cNvPr id="3" name="Content Placeholder 2">
            <a:extLst>
              <a:ext uri="{FF2B5EF4-FFF2-40B4-BE49-F238E27FC236}">
                <a16:creationId xmlns:a16="http://schemas.microsoft.com/office/drawing/2014/main" id="{2EDECF71-BD76-4277-BD10-5C77DE1EF183}"/>
              </a:ext>
            </a:extLst>
          </p:cNvPr>
          <p:cNvSpPr>
            <a:spLocks noGrp="1"/>
          </p:cNvSpPr>
          <p:nvPr>
            <p:ph idx="1"/>
          </p:nvPr>
        </p:nvSpPr>
        <p:spPr>
          <a:xfrm>
            <a:off x="944525" y="1368425"/>
            <a:ext cx="10515600" cy="4351338"/>
          </a:xfrm>
        </p:spPr>
        <p:txBody>
          <a:bodyPr/>
          <a:lstStyle/>
          <a:p>
            <a:pPr>
              <a:lnSpc>
                <a:spcPct val="150000"/>
              </a:lnSpc>
            </a:pPr>
            <a:r>
              <a:rPr lang="en-US" dirty="0"/>
              <a:t>What are your thoughts on the artist’s statement?</a:t>
            </a:r>
          </a:p>
          <a:p>
            <a:pPr>
              <a:lnSpc>
                <a:spcPct val="150000"/>
              </a:lnSpc>
            </a:pPr>
            <a:r>
              <a:rPr lang="en-US" dirty="0"/>
              <a:t>Could anyone relate to this artwork?</a:t>
            </a:r>
          </a:p>
          <a:p>
            <a:pPr>
              <a:lnSpc>
                <a:spcPct val="150000"/>
              </a:lnSpc>
            </a:pPr>
            <a:r>
              <a:rPr lang="en-US" dirty="0"/>
              <a:t>Why do you think it’s important to acknowledge one’s insecurity on the path to self acceptance?</a:t>
            </a:r>
          </a:p>
        </p:txBody>
      </p:sp>
    </p:spTree>
    <p:extLst>
      <p:ext uri="{BB962C8B-B14F-4D97-AF65-F5344CB8AC3E}">
        <p14:creationId xmlns:p14="http://schemas.microsoft.com/office/powerpoint/2010/main" val="93629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A6F2-E715-4F32-886E-9E5CDC97E6D0}"/>
              </a:ext>
            </a:extLst>
          </p:cNvPr>
          <p:cNvSpPr>
            <a:spLocks noGrp="1"/>
          </p:cNvSpPr>
          <p:nvPr>
            <p:ph type="title"/>
          </p:nvPr>
        </p:nvSpPr>
        <p:spPr/>
        <p:txBody>
          <a:bodyPr/>
          <a:lstStyle/>
          <a:p>
            <a:r>
              <a:rPr lang="en-US" b="1" dirty="0">
                <a:solidFill>
                  <a:srgbClr val="F25826"/>
                </a:solidFill>
              </a:rPr>
              <a:t>Source 2</a:t>
            </a:r>
          </a:p>
        </p:txBody>
      </p:sp>
      <p:sp>
        <p:nvSpPr>
          <p:cNvPr id="3" name="Content Placeholder 2">
            <a:extLst>
              <a:ext uri="{FF2B5EF4-FFF2-40B4-BE49-F238E27FC236}">
                <a16:creationId xmlns:a16="http://schemas.microsoft.com/office/drawing/2014/main" id="{0305F30A-5015-4748-AB1E-E6081C9AAB90}"/>
              </a:ext>
            </a:extLst>
          </p:cNvPr>
          <p:cNvSpPr>
            <a:spLocks noGrp="1"/>
          </p:cNvSpPr>
          <p:nvPr>
            <p:ph idx="1"/>
          </p:nvPr>
        </p:nvSpPr>
        <p:spPr/>
        <p:txBody>
          <a:bodyPr/>
          <a:lstStyle/>
          <a:p>
            <a:r>
              <a:rPr lang="en-US" dirty="0"/>
              <a:t>Now we will look at a short story by Amy Tan. Pay close attention to the ways Tan’s character development advances the plot of the story. </a:t>
            </a:r>
          </a:p>
          <a:p>
            <a:endParaRPr lang="en-US" dirty="0"/>
          </a:p>
          <a:p>
            <a:r>
              <a:rPr lang="en-US" b="1" dirty="0"/>
              <a:t>Consider? </a:t>
            </a:r>
            <a:r>
              <a:rPr lang="en-US" dirty="0"/>
              <a:t>How does a character’s understanding of their personal and cultural assets help them to recognize their own value?</a:t>
            </a:r>
          </a:p>
        </p:txBody>
      </p:sp>
    </p:spTree>
    <p:extLst>
      <p:ext uri="{BB962C8B-B14F-4D97-AF65-F5344CB8AC3E}">
        <p14:creationId xmlns:p14="http://schemas.microsoft.com/office/powerpoint/2010/main" val="6959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E2FAC-F619-4467-9B29-D38420CFC368}"/>
              </a:ext>
            </a:extLst>
          </p:cNvPr>
          <p:cNvSpPr>
            <a:spLocks noGrp="1"/>
          </p:cNvSpPr>
          <p:nvPr>
            <p:ph idx="1"/>
          </p:nvPr>
        </p:nvSpPr>
        <p:spPr>
          <a:xfrm>
            <a:off x="156972" y="114300"/>
            <a:ext cx="11878056" cy="6629400"/>
          </a:xfrm>
          <a:solidFill>
            <a:schemeClr val="bg1"/>
          </a:solidFill>
          <a:ln>
            <a:solidFill>
              <a:srgbClr val="F25826"/>
            </a:solidFill>
          </a:ln>
        </p:spPr>
        <p:txBody>
          <a:bodyPr>
            <a:normAutofit fontScale="92500" lnSpcReduction="10000"/>
          </a:bodyPr>
          <a:lstStyle/>
          <a:p>
            <a:pPr marL="0" indent="0">
              <a:lnSpc>
                <a:spcPct val="120000"/>
              </a:lnSpc>
              <a:buNone/>
            </a:pPr>
            <a:r>
              <a:rPr lang="en-US" sz="2400" dirty="0"/>
              <a:t>I fell in love with the minister’s son the winter I turned fourteen. He was not Chinese, but as white as Mary in the manger. For Christmas I prayed for this blond-haired boy, Robert, and a slim new American nose. When I found out that my parents had invited the minister’s family over for Christmas Eve dinner, I cried. What would Robert think of our shabby Chinese Christmas? What would he think of our noisy Chinese relatives who lacked proper American manners? What terrible disappointment would he feel upon seeing not a roasted turkey and sweet potatoes but Chinese food? On Christmas Eve I saw that my mother had outdone herself in creating a strange menu. She was pulling black veins out of the backs of fleshy prawns.  The kitchen was littered with appalling mounds of raw food: A slimy rock cod with bulging eyes that pleaded not to be thrown into a pan of hot oil. Tofu, which looked like stacked wedges of rubbery white sponges. A bowl soaking dried fungus back to life. A plate of squid, their backs crisscrossed with knife markings, so they resembled bicycle tires. And then they arrived — the minister’s family and all my relatives in a clamor of doorbells and rumpled Christmas packages. Robert grunted hello, and I pretended he was not worthy of existence. Dinner threw me deeper into despair. My relatives licked the ends of their chopsticks and reached across the table, dipping them into the dozen or so plates of food. Robert and his family waited patiently for platters to be passed to them. My relatives murmured with pleasure when my mother brought out the whole steamed fish. Robert grimaced. Then my father poked his chopsticks just below the fish eye and plucked out the soft meat.</a:t>
            </a:r>
          </a:p>
        </p:txBody>
      </p:sp>
    </p:spTree>
    <p:extLst>
      <p:ext uri="{BB962C8B-B14F-4D97-AF65-F5344CB8AC3E}">
        <p14:creationId xmlns:p14="http://schemas.microsoft.com/office/powerpoint/2010/main" val="108248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3361</TotalTime>
  <Words>1102</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1_Office Theme</vt:lpstr>
      <vt:lpstr>PowerPoint Presentation</vt:lpstr>
      <vt:lpstr>Think-write-talk</vt:lpstr>
      <vt:lpstr>At the end of this lesson, you will be able to…</vt:lpstr>
      <vt:lpstr>PowerPoint Presentation</vt:lpstr>
      <vt:lpstr>I Am Enough by: Sanda Bogdan, Čakovec, Croatia</vt:lpstr>
      <vt:lpstr>Artist Statement</vt:lpstr>
      <vt:lpstr>Discuss - turn &amp; talk</vt:lpstr>
      <vt:lpstr>Source 2</vt:lpstr>
      <vt:lpstr>PowerPoint Presentation</vt:lpstr>
      <vt:lpstr>PowerPoint Presentation</vt:lpstr>
      <vt:lpstr>Discuss &amp; write-ORID</vt:lpstr>
      <vt:lpstr>Discuss &amp; write-ORID</vt:lpstr>
      <vt:lpstr>Discuss &amp; write-ORID</vt:lpstr>
      <vt:lpstr>Enrichment activity: ORID-Now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Asiyah Luqman</dc:creator>
  <cp:lastModifiedBy>Ben Jewell-Plocher</cp:lastModifiedBy>
  <cp:revision>18</cp:revision>
  <dcterms:created xsi:type="dcterms:W3CDTF">2022-01-01T20:21:20Z</dcterms:created>
  <dcterms:modified xsi:type="dcterms:W3CDTF">2022-01-05T20:22:36Z</dcterms:modified>
</cp:coreProperties>
</file>