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omic Sans MS" panose="030F0702030302020204" pitchFamily="66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j3evJiPkbsXHknBTQj+KGagFGr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9D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129" autoAdjust="0"/>
  </p:normalViewPr>
  <p:slideViewPr>
    <p:cSldViewPr snapToGrid="0">
      <p:cViewPr varScale="1">
        <p:scale>
          <a:sx n="63" d="100"/>
          <a:sy n="63" d="100"/>
        </p:scale>
        <p:origin x="1354" y="77"/>
      </p:cViewPr>
      <p:guideLst/>
    </p:cSldViewPr>
  </p:slideViewPr>
  <p:notesTextViewPr>
    <p:cViewPr>
      <p:scale>
        <a:sx n="1" d="1"/>
        <a:sy n="1" d="1"/>
      </p:scale>
      <p:origin x="0" y="-48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njHKlrWnjA&amp;t=3s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75gxU6Nyq0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TOhzcSYMl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Teacher Notes:</a:t>
            </a:r>
          </a:p>
          <a:p>
            <a:pPr marL="342900" marR="114300" lvl="0" indent="-342900">
              <a:spcBef>
                <a:spcPts val="20"/>
              </a:spcBef>
              <a:spcAft>
                <a:spcPts val="0"/>
              </a:spcAft>
              <a:buFont typeface="Arial" panose="020B0604020202020204" pitchFamily="34" charset="0"/>
              <a:buChar char="−"/>
              <a:tabLst>
                <a:tab pos="40005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Start the conversation by writing the words Diversity and Unity on the board.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Display a school logo, or mascot as an example for slide 5.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Teacher Notes: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Read aloud and discuss the vocabulary of Diversity and Unity. 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Have students think of examples where Diversity and Unity make things better!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dirty="0"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0942034dd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0942034dda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114300" lvl="0" indent="0">
              <a:spcBef>
                <a:spcPts val="2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400050" algn="l"/>
              </a:tabLst>
            </a:pPr>
            <a:r>
              <a:rPr lang="en-US" dirty="0"/>
              <a:t>Teacher Notes:</a:t>
            </a:r>
            <a:br>
              <a:rPr lang="en-US" dirty="0"/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Look at the photograph and answer the questions.  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</a:b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1143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00050" algn="l"/>
              </a:tabLst>
            </a:pP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Where do you see examples of Diversity in this photo? </a:t>
            </a:r>
            <a:endParaRPr lang="en-US" sz="18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143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00050" algn="l"/>
              </a:tabLst>
            </a:pP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Where do you see examples of Unity in this photo? </a:t>
            </a:r>
            <a:endParaRPr lang="en-US" sz="18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143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00050" algn="l"/>
              </a:tabLst>
            </a:pP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How does this quote fit with the photograph?</a:t>
            </a:r>
            <a:b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"We are so much better united in kindness than divided in anger."</a:t>
            </a:r>
            <a:b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i="1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quote by: Alicia Chalmers, Bradenton, Florida</a:t>
            </a:r>
            <a:endParaRPr lang="en-US" sz="18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143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00050" algn="l"/>
              </a:tabLst>
            </a:pP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Watch the </a:t>
            </a:r>
            <a:r>
              <a:rPr lang="en-US" sz="1800" u="none" strike="noStrike" dirty="0">
                <a:solidFill>
                  <a:srgbClr val="1155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artist’s statement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and continue the discussion of Diversity and Unity. </a:t>
            </a:r>
            <a:b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(Click on artist’s statement to watch the video)</a:t>
            </a:r>
            <a:endParaRPr lang="en-US" sz="18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g10942034dda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0942034dda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0942034dda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Teacher Notes:</a:t>
            </a:r>
          </a:p>
          <a:p>
            <a:pPr marL="342900" marR="114300" lvl="0" indent="-342900">
              <a:spcBef>
                <a:spcPts val="20"/>
              </a:spcBef>
              <a:spcAft>
                <a:spcPts val="0"/>
              </a:spcAft>
              <a:buFont typeface="Arial" panose="020B0604020202020204" pitchFamily="34" charset="0"/>
              <a:buChar char="−"/>
              <a:tabLst>
                <a:tab pos="40005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Read aloud the information about social awareness.  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114300" lvl="0" indent="-342900">
              <a:spcBef>
                <a:spcPts val="20"/>
              </a:spcBef>
              <a:spcAft>
                <a:spcPts val="0"/>
              </a:spcAft>
              <a:buFont typeface="Arial" panose="020B0604020202020204" pitchFamily="34" charset="0"/>
              <a:buChar char="−"/>
              <a:tabLst>
                <a:tab pos="40005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Click the blue HERE to watch the </a:t>
            </a:r>
            <a:r>
              <a:rPr lang="en-US" sz="1800" u="sng" dirty="0">
                <a:solidFill>
                  <a:srgbClr val="1155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  <a:hlinkClick r:id="rId3"/>
              </a:rPr>
              <a:t>Social Awareness Video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.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114300" lvl="0" indent="-342900">
              <a:spcBef>
                <a:spcPts val="20"/>
              </a:spcBef>
              <a:spcAft>
                <a:spcPts val="0"/>
              </a:spcAft>
              <a:buFont typeface="Arial" panose="020B0604020202020204" pitchFamily="34" charset="0"/>
              <a:buChar char="−"/>
              <a:tabLst>
                <a:tab pos="400050" algn="l"/>
              </a:tabLs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Ask students to relate to the video and possibly share experiences.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110" name="Google Shape;110;g10942034dda_0_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0942034dda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0942034dda_0_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Teacher Notes: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Read the artwork as a class with prompting questions like, “what do you see?”  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Allow students to start the conversation and continue the conversation by asking questions about the answers like, “Tell me what you see that makes you think that?” 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Assist student discovery and discussion with the Elements of art (Line, Shape, Color, Value, Texture, Space, Form).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</a:b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Read over the questions to continue the conversation and link Diversity and Unity.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Observe the colors. What do you notice? Why do you think that the creator chose to do this?</a:t>
            </a:r>
            <a:endParaRPr lang="en-US" sz="18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What are some examples of  Diversity in this artwork?</a:t>
            </a:r>
            <a:endParaRPr lang="en-US" sz="18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How does the artist show Unity in this artwork?</a:t>
            </a:r>
            <a:endParaRPr lang="en-US" sz="18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Watch a </a:t>
            </a:r>
            <a:r>
              <a:rPr lang="en-US" sz="1800" u="none" strike="noStrike" dirty="0">
                <a:solidFill>
                  <a:srgbClr val="1155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short video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about putting yourself into someone else's shoes.</a:t>
            </a:r>
            <a:endParaRPr lang="en-US" sz="18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How is the video similar to the artwork?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119" name="Google Shape;119;g10942034dda_0_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942034dda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0942034dda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Teacher Notes:</a:t>
            </a:r>
            <a:br>
              <a:rPr lang="en-US" dirty="0"/>
            </a:br>
            <a:endParaRPr lang="en-US" dirty="0"/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Read the quote out loud: “Compassion is ALWAYS in fashion.” by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Peije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Delpio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.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Ask students to think about how that quote relates to the artwork.  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Display a school logo, or mascot as an ex. to discuss the representation of the school community. 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Have students redesign a school or group shirt that embodies the diversity of the students in the group as well as unites them. Example Ideas: using symbols of diversity or unity, adjusting colors, or adding a motivational phrase.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11430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Alternative to Shirt Design: have students make their own 4x4 interpretive squares. These can then be put together to form a class square and displayed together in common space with all others to form a school quilt.  </a:t>
            </a:r>
            <a:endParaRPr lang="en-US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This activity could be completed on paper with art materials, or digitally designed in a program of your choice (example: Canva).  </a:t>
            </a:r>
            <a:endParaRPr lang="en-US" sz="1800">
              <a:effectLst/>
              <a:latin typeface="Noto Sans Symbols"/>
              <a:ea typeface="Noto Sans Symbols"/>
              <a:cs typeface="Noto Sans Symbol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" name="Google Shape;127;g10942034dda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www.youtube.com/watch?v=injHKlrWnjA&amp;t=3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TOhzcSYMl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>
                <a:solidFill>
                  <a:srgbClr val="FF9900"/>
                </a:solidFill>
              </a:rPr>
              <a:t>Diversity Redesigned</a:t>
            </a:r>
            <a:endParaRPr b="1">
              <a:solidFill>
                <a:srgbClr val="FF9900"/>
              </a:solidFill>
            </a:endParaRPr>
          </a:p>
        </p:txBody>
      </p:sp>
      <p:sp>
        <p:nvSpPr>
          <p:cNvPr id="90" name="Google Shape;90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A focus on Diversity, Unity, and Social Awareness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By Brittany Braniger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osing&#10;&#10;Description automatically generated">
            <a:extLst>
              <a:ext uri="{FF2B5EF4-FFF2-40B4-BE49-F238E27FC236}">
                <a16:creationId xmlns:a16="http://schemas.microsoft.com/office/drawing/2014/main" id="{00C29FB3-4B80-4D41-9F5C-4F2A630A1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072" y="1825625"/>
            <a:ext cx="5790930" cy="3984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5" name="Google Shape;95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solidFill>
                  <a:srgbClr val="FF9900"/>
                </a:solidFill>
              </a:rPr>
              <a:t>What are Diversity and Unity?</a:t>
            </a:r>
            <a:endParaRPr b="1" dirty="0">
              <a:solidFill>
                <a:srgbClr val="FF9900"/>
              </a:solidFill>
            </a:endParaRPr>
          </a:p>
        </p:txBody>
      </p:sp>
      <p:sp>
        <p:nvSpPr>
          <p:cNvPr id="96" name="Google Shape;96;p2"/>
          <p:cNvSpPr txBox="1">
            <a:spLocks noGrp="1"/>
          </p:cNvSpPr>
          <p:nvPr>
            <p:ph type="body" idx="1"/>
          </p:nvPr>
        </p:nvSpPr>
        <p:spPr>
          <a:xfrm>
            <a:off x="269488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Diversity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2250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including or involving</a:t>
            </a: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250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people from a range of different social and ethnic backgrounds and of different genders, etc.</a:t>
            </a:r>
            <a:endParaRPr sz="4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" name="Google Shape;97;p2"/>
          <p:cNvSpPr txBox="1">
            <a:spLocks noGrp="1"/>
          </p:cNvSpPr>
          <p:nvPr>
            <p:ph type="body" idx="2"/>
          </p:nvPr>
        </p:nvSpPr>
        <p:spPr>
          <a:xfrm>
            <a:off x="400980" y="3676802"/>
            <a:ext cx="5181600" cy="1017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Unity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2250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the state of being united or joined as a whole.</a:t>
            </a:r>
            <a:endParaRPr sz="4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B0B5EB-31A6-4F54-8C6B-FEF5539C70DB}"/>
              </a:ext>
            </a:extLst>
          </p:cNvPr>
          <p:cNvSpPr txBox="1"/>
          <p:nvPr/>
        </p:nvSpPr>
        <p:spPr>
          <a:xfrm>
            <a:off x="5714072" y="5899964"/>
            <a:ext cx="412965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Making a Beautiful World (2013 Exhibit)</a:t>
            </a:r>
          </a:p>
          <a:p>
            <a:r>
              <a:rPr lang="en-US" sz="1000" dirty="0"/>
              <a:t>by: </a:t>
            </a:r>
            <a:r>
              <a:rPr lang="en-US" sz="1000" dirty="0" err="1"/>
              <a:t>Maedeh</a:t>
            </a:r>
            <a:r>
              <a:rPr lang="en-US" sz="1000" dirty="0"/>
              <a:t> M., 12th Grade, Fine Arts School of Tehran - Tehran, Iran</a:t>
            </a:r>
          </a:p>
          <a:p>
            <a:r>
              <a:rPr lang="en-US" sz="1000" dirty="0"/>
              <a:t>Teacher: </a:t>
            </a:r>
            <a:r>
              <a:rPr lang="en-US" sz="1000" dirty="0" err="1"/>
              <a:t>Elaheh</a:t>
            </a:r>
            <a:r>
              <a:rPr lang="en-US" sz="1000" dirty="0"/>
              <a:t> </a:t>
            </a:r>
            <a:r>
              <a:rPr lang="en-US" sz="1000" dirty="0" err="1"/>
              <a:t>Moghaddami</a:t>
            </a:r>
            <a:endParaRPr lang="en-US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942034dda_0_9"/>
          <p:cNvSpPr txBox="1">
            <a:spLocks noGrp="1"/>
          </p:cNvSpPr>
          <p:nvPr>
            <p:ph type="title"/>
          </p:nvPr>
        </p:nvSpPr>
        <p:spPr>
          <a:xfrm>
            <a:off x="5189599" y="785975"/>
            <a:ext cx="4433903" cy="807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029DB2"/>
                </a:solidFill>
              </a:rPr>
              <a:t>Children Playing</a:t>
            </a:r>
            <a:endParaRPr b="1" dirty="0">
              <a:solidFill>
                <a:srgbClr val="029DB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33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by: </a:t>
            </a:r>
            <a:r>
              <a:rPr lang="en-US" sz="1633" b="1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Connie Springer</a:t>
            </a:r>
            <a:r>
              <a:rPr lang="en-US" sz="1633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Cincinnati, Ohio (2022 Exhibit)</a:t>
            </a:r>
            <a:endParaRPr sz="3533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5" name="Google Shape;105;g10942034dda_0_9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4085" r="4095"/>
          <a:stretch/>
        </p:blipFill>
        <p:spPr>
          <a:xfrm>
            <a:off x="5265800" y="1702725"/>
            <a:ext cx="6167150" cy="4869525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06" name="Google Shape;106;g10942034dda_0_9"/>
          <p:cNvSpPr txBox="1">
            <a:spLocks noGrp="1"/>
          </p:cNvSpPr>
          <p:nvPr>
            <p:ph type="body" idx="1"/>
          </p:nvPr>
        </p:nvSpPr>
        <p:spPr>
          <a:xfrm>
            <a:off x="341376" y="952500"/>
            <a:ext cx="4623849" cy="501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en-US" sz="1800" dirty="0"/>
              <a:t>Where do you see examples of </a:t>
            </a:r>
            <a:r>
              <a:rPr lang="en-US" sz="1800" b="1" dirty="0"/>
              <a:t>Diversity </a:t>
            </a:r>
            <a:r>
              <a:rPr lang="en-US" sz="1800" dirty="0"/>
              <a:t>in this photo? </a:t>
            </a:r>
            <a:br>
              <a:rPr lang="en-US" sz="1800" dirty="0"/>
            </a:br>
            <a:endParaRPr lang="en-US" sz="1800" dirty="0"/>
          </a:p>
          <a:p>
            <a:pPr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en-US" sz="1800" dirty="0"/>
              <a:t>Where do you see examples of </a:t>
            </a:r>
            <a:r>
              <a:rPr lang="en-US" sz="1800" b="1" dirty="0"/>
              <a:t>Unity </a:t>
            </a:r>
            <a:r>
              <a:rPr lang="en-US" sz="1800" dirty="0"/>
              <a:t>in this photo? </a:t>
            </a:r>
            <a:br>
              <a:rPr lang="en-US" sz="1800" dirty="0"/>
            </a:br>
            <a:endParaRPr lang="en-US" sz="1800" dirty="0"/>
          </a:p>
          <a:p>
            <a:pPr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en-US" sz="1800" dirty="0"/>
              <a:t>How does this quote fit with the photograph?</a:t>
            </a:r>
            <a:endParaRPr sz="1800" dirty="0"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b="1" i="1" dirty="0">
                <a:highlight>
                  <a:srgbClr val="FFFFFF"/>
                </a:highlight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"We are so much better united in kindness than divided in anger."</a:t>
            </a:r>
            <a:endParaRPr sz="2400" b="1" i="1" dirty="0">
              <a:highlight>
                <a:srgbClr val="FFFFFF"/>
              </a:highlight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0" lvl="0" indent="0" algn="ctr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i="1" dirty="0"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quote by: </a:t>
            </a:r>
            <a:r>
              <a:rPr lang="en-US" b="1" i="1" dirty="0"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Alicia Chalmers</a:t>
            </a:r>
            <a:r>
              <a:rPr lang="en-US" i="1" dirty="0"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Bradenton, Florida</a:t>
            </a:r>
            <a:endParaRPr i="1" dirty="0">
              <a:highlight>
                <a:srgbClr val="FFFFFF"/>
              </a:highlight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lvl="0" indent="-342900" algn="l" rtl="0">
              <a:spcBef>
                <a:spcPts val="1500"/>
              </a:spcBef>
              <a:spcAft>
                <a:spcPts val="0"/>
              </a:spcAft>
              <a:buSzPts val="1800"/>
              <a:buFont typeface="+mj-lt"/>
              <a:buAutoNum type="arabicPeriod" startAt="4"/>
            </a:pPr>
            <a:r>
              <a:rPr lang="en-US" sz="1800" dirty="0"/>
              <a:t>Watch the </a:t>
            </a:r>
            <a:r>
              <a:rPr lang="en-US" sz="1800" u="sng" dirty="0">
                <a:solidFill>
                  <a:schemeClr val="hlink"/>
                </a:solidFill>
                <a:hlinkClick r:id="rId4"/>
              </a:rPr>
              <a:t>artist’s statement </a:t>
            </a:r>
            <a:r>
              <a:rPr lang="en-US" sz="1800" dirty="0"/>
              <a:t>and continue the discussion of Diversity and Unity.</a:t>
            </a:r>
            <a:endParaRPr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0942034dda_0_20"/>
          <p:cNvSpPr txBox="1">
            <a:spLocks noGrp="1"/>
          </p:cNvSpPr>
          <p:nvPr>
            <p:ph type="title"/>
          </p:nvPr>
        </p:nvSpPr>
        <p:spPr>
          <a:xfrm>
            <a:off x="567643" y="0"/>
            <a:ext cx="5580300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US" b="1">
                <a:solidFill>
                  <a:srgbClr val="FF9900"/>
                </a:solidFill>
              </a:rPr>
              <a:t>What is Social Awareness?</a:t>
            </a:r>
            <a:endParaRPr b="1">
              <a:solidFill>
                <a:srgbClr val="FF9900"/>
              </a:solidFill>
            </a:endParaRPr>
          </a:p>
        </p:txBody>
      </p:sp>
      <p:sp>
        <p:nvSpPr>
          <p:cNvPr id="113" name="Google Shape;113;g10942034dda_0_20"/>
          <p:cNvSpPr txBox="1">
            <a:spLocks noGrp="1"/>
          </p:cNvSpPr>
          <p:nvPr>
            <p:ph type="body" idx="1"/>
          </p:nvPr>
        </p:nvSpPr>
        <p:spPr>
          <a:xfrm>
            <a:off x="5467726" y="934240"/>
            <a:ext cx="5853600" cy="4759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US" sz="1879" b="1" dirty="0"/>
              <a:t>The ability to understand the perspectives </a:t>
            </a:r>
            <a:br>
              <a:rPr lang="en-US" sz="1879" b="1" dirty="0"/>
            </a:br>
            <a:r>
              <a:rPr lang="en-US" sz="1879" b="1" dirty="0"/>
              <a:t>of and empathize with others, including those from diverse backgrounds, cultures, &amp; contexts.</a:t>
            </a:r>
            <a:endParaRPr sz="1879" b="1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605"/>
              <a:buNone/>
            </a:pPr>
            <a:r>
              <a:rPr lang="en-US" sz="1879" dirty="0"/>
              <a:t>• Taking others’ perspectives</a:t>
            </a:r>
            <a:endParaRPr sz="1879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US" sz="1879" dirty="0"/>
              <a:t>• Recognizing strengths in others</a:t>
            </a:r>
            <a:endParaRPr sz="1879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US" sz="1879" dirty="0"/>
              <a:t>• Demonstrating empathy and compassion</a:t>
            </a:r>
            <a:endParaRPr sz="1879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US" sz="1879" dirty="0"/>
              <a:t>• Showing concern for the feelings of others</a:t>
            </a:r>
            <a:endParaRPr sz="1879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US" sz="1879" dirty="0"/>
              <a:t>• Understanding and expressing gratitude</a:t>
            </a:r>
            <a:endParaRPr sz="1879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US" sz="1879" dirty="0"/>
              <a:t>• Identifying diverse social norms, including unjust ones</a:t>
            </a:r>
            <a:endParaRPr sz="1879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US" sz="1879" dirty="0"/>
              <a:t>• Recognizing situational demands and opportunities</a:t>
            </a:r>
            <a:endParaRPr sz="1879" dirty="0"/>
          </a:p>
          <a:p>
            <a:pPr marL="171450" lvl="0" indent="-1714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05"/>
              <a:buFont typeface="Arial"/>
              <a:buNone/>
            </a:pPr>
            <a:r>
              <a:rPr lang="en-US" sz="1879" dirty="0"/>
              <a:t>• Understanding the influences of organizations/systems on behavior</a:t>
            </a:r>
            <a:endParaRPr sz="1879" dirty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605"/>
              <a:buNone/>
            </a:pPr>
            <a:endParaRPr sz="1580" dirty="0"/>
          </a:p>
        </p:txBody>
      </p:sp>
      <p:sp>
        <p:nvSpPr>
          <p:cNvPr id="115" name="Google Shape;115;g10942034dda_0_20"/>
          <p:cNvSpPr txBox="1"/>
          <p:nvPr/>
        </p:nvSpPr>
        <p:spPr>
          <a:xfrm>
            <a:off x="567643" y="534161"/>
            <a:ext cx="6100786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Click </a:t>
            </a:r>
            <a:r>
              <a:rPr lang="en-US" b="1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</a:rPr>
              <a:t>HERE</a:t>
            </a: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 to watch students discuss Social Awareness. Can you relate?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171E5882-4FE9-4692-A9B9-93624B302E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132" t="3654" r="2459" b="2047"/>
          <a:stretch/>
        </p:blipFill>
        <p:spPr>
          <a:xfrm>
            <a:off x="680224" y="1628078"/>
            <a:ext cx="4326673" cy="302198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2C6E82-6D46-4669-9507-09D784D56417}"/>
              </a:ext>
            </a:extLst>
          </p:cNvPr>
          <p:cNvSpPr txBox="1"/>
          <p:nvPr/>
        </p:nvSpPr>
        <p:spPr>
          <a:xfrm>
            <a:off x="567643" y="4696280"/>
            <a:ext cx="3357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Our Colorful World (2020 Exhibit)</a:t>
            </a:r>
          </a:p>
          <a:p>
            <a:r>
              <a:rPr lang="en-US" sz="1000" dirty="0"/>
              <a:t>by: </a:t>
            </a:r>
            <a:r>
              <a:rPr lang="en-US" sz="1000" dirty="0" err="1"/>
              <a:t>Yasmina</a:t>
            </a:r>
            <a:r>
              <a:rPr lang="en-US" sz="1000" dirty="0"/>
              <a:t> </a:t>
            </a:r>
            <a:r>
              <a:rPr lang="en-US" sz="1000" dirty="0" err="1"/>
              <a:t>Akhavan</a:t>
            </a:r>
            <a:r>
              <a:rPr lang="en-US" sz="1000" dirty="0"/>
              <a:t> </a:t>
            </a:r>
            <a:r>
              <a:rPr lang="en-US" sz="1000" dirty="0" err="1"/>
              <a:t>Kharazi</a:t>
            </a:r>
            <a:r>
              <a:rPr lang="en-US" sz="1000" dirty="0"/>
              <a:t>, 11th Grade, Tehran, Iran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0942034dda_0_32"/>
          <p:cNvSpPr txBox="1">
            <a:spLocks noGrp="1"/>
          </p:cNvSpPr>
          <p:nvPr>
            <p:ph type="title"/>
          </p:nvPr>
        </p:nvSpPr>
        <p:spPr>
          <a:xfrm>
            <a:off x="4918575" y="467225"/>
            <a:ext cx="6830700" cy="9186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029DB2"/>
                </a:solidFill>
              </a:rPr>
              <a:t>A Mile in My Shoes</a:t>
            </a:r>
            <a:endParaRPr b="1" dirty="0">
              <a:solidFill>
                <a:srgbClr val="029DB2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None/>
            </a:pPr>
            <a:r>
              <a:rPr lang="en-US" sz="1800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by: </a:t>
            </a:r>
            <a:r>
              <a:rPr lang="en-US" sz="1800" b="1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Madison Olszewski</a:t>
            </a:r>
            <a:r>
              <a:rPr lang="en-US" sz="1800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10th Grade, Menasha High School</a:t>
            </a:r>
            <a:br>
              <a:rPr lang="en-US" sz="1800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sz="1800" dirty="0">
                <a:solidFill>
                  <a:schemeClr val="tx1"/>
                </a:solidFill>
                <a:highlight>
                  <a:srgbClr val="FFFFFF"/>
                </a:highlight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Menasha, Wisconsin (2022 Exhibit)</a:t>
            </a:r>
            <a:endParaRPr sz="4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Google Shape;122;g10942034dda_0_32"/>
          <p:cNvSpPr txBox="1">
            <a:spLocks noGrp="1"/>
          </p:cNvSpPr>
          <p:nvPr>
            <p:ph type="body" idx="1"/>
          </p:nvPr>
        </p:nvSpPr>
        <p:spPr>
          <a:xfrm>
            <a:off x="435425" y="467225"/>
            <a:ext cx="4483200" cy="4356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dirty="0"/>
              <a:t>Observe the colors in  “A Mile in My Shoes” by Madison Olszewski. What do you notice? Why do you think that the creator chose to do this?</a:t>
            </a:r>
            <a:br>
              <a:rPr lang="en-US" sz="1800" dirty="0"/>
            </a:br>
            <a:endParaRPr sz="18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dirty="0"/>
              <a:t>What are some examples of </a:t>
            </a:r>
            <a:r>
              <a:rPr lang="en-US" sz="1800" b="1" dirty="0"/>
              <a:t>Diversity </a:t>
            </a:r>
            <a:r>
              <a:rPr lang="en-US" sz="1800" dirty="0"/>
              <a:t>in this artwork?</a:t>
            </a:r>
            <a:br>
              <a:rPr lang="en-US" sz="1800" dirty="0"/>
            </a:br>
            <a:endParaRPr sz="18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dirty="0"/>
              <a:t>How does the artist show </a:t>
            </a:r>
            <a:r>
              <a:rPr lang="en-US" sz="1800" b="1" dirty="0"/>
              <a:t>Unity </a:t>
            </a:r>
            <a:r>
              <a:rPr lang="en-US" sz="1800" dirty="0"/>
              <a:t>in this artwork?</a:t>
            </a:r>
            <a:br>
              <a:rPr lang="en-US" sz="1800" dirty="0"/>
            </a:br>
            <a:endParaRPr sz="18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dirty="0"/>
              <a:t>Click </a:t>
            </a:r>
            <a:r>
              <a:rPr lang="en-US" sz="1800" u="sng" dirty="0">
                <a:solidFill>
                  <a:schemeClr val="hlink"/>
                </a:solidFill>
                <a:hlinkClick r:id="rId3"/>
              </a:rPr>
              <a:t>HERE </a:t>
            </a:r>
            <a:r>
              <a:rPr lang="en-US" sz="1800" dirty="0"/>
              <a:t>to watch a video about putting yourself into someone else's shoes.</a:t>
            </a:r>
            <a:br>
              <a:rPr lang="en-US" sz="1800" dirty="0"/>
            </a:br>
            <a:endParaRPr sz="18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 dirty="0"/>
              <a:t>How is the video similar to the artwork?</a:t>
            </a:r>
            <a:endParaRPr sz="1800" dirty="0"/>
          </a:p>
        </p:txBody>
      </p:sp>
      <p:pic>
        <p:nvPicPr>
          <p:cNvPr id="123" name="Google Shape;123;g10942034dda_0_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8563" y="1385825"/>
            <a:ext cx="7115312" cy="490067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0942034dda_0_2"/>
          <p:cNvSpPr txBox="1">
            <a:spLocks noGrp="1"/>
          </p:cNvSpPr>
          <p:nvPr>
            <p:ph type="title"/>
          </p:nvPr>
        </p:nvSpPr>
        <p:spPr>
          <a:xfrm>
            <a:off x="204375" y="-95250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9900"/>
                </a:solidFill>
              </a:rPr>
              <a:t>Diversity Redesigned Activity</a:t>
            </a:r>
            <a:endParaRPr>
              <a:solidFill>
                <a:srgbClr val="FF9900"/>
              </a:solidFill>
            </a:endParaRPr>
          </a:p>
        </p:txBody>
      </p:sp>
      <p:sp>
        <p:nvSpPr>
          <p:cNvPr id="130" name="Google Shape;130;g10942034dda_0_2"/>
          <p:cNvSpPr txBox="1">
            <a:spLocks noGrp="1"/>
          </p:cNvSpPr>
          <p:nvPr>
            <p:ph type="body" idx="1"/>
          </p:nvPr>
        </p:nvSpPr>
        <p:spPr>
          <a:xfrm>
            <a:off x="247275" y="986050"/>
            <a:ext cx="103689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 b="1" i="1"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"</a:t>
            </a:r>
            <a:r>
              <a:rPr lang="en-US" sz="2300" i="1"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Compassion is ALWAYS in fashion.</a:t>
            </a:r>
            <a:r>
              <a:rPr lang="en-US" sz="2300" b="1" i="1"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" </a:t>
            </a:r>
            <a:r>
              <a:rPr lang="en-US" sz="2100" i="1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quote by: </a:t>
            </a:r>
            <a:r>
              <a:rPr lang="en-US" sz="2100" b="1" i="1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Peije Delplo</a:t>
            </a:r>
            <a:r>
              <a:rPr lang="en-US" sz="2100" i="1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Phoenix, Arizona</a:t>
            </a:r>
            <a:endParaRPr sz="2100" i="1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500"/>
              </a:spcBef>
              <a:spcAft>
                <a:spcPts val="0"/>
              </a:spcAft>
              <a:buNone/>
            </a:pPr>
            <a:endParaRPr sz="2900"/>
          </a:p>
        </p:txBody>
      </p:sp>
      <p:sp>
        <p:nvSpPr>
          <p:cNvPr id="131" name="Google Shape;131;g10942034dda_0_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Your task is to design a school spirit shirt that embodies both Diversity and Unity while representing your school or community.  </a:t>
            </a:r>
            <a:endParaRPr/>
          </a:p>
        </p:txBody>
      </p:sp>
      <p:pic>
        <p:nvPicPr>
          <p:cNvPr id="132" name="Google Shape;132;g10942034dda_0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375" y="1825625"/>
            <a:ext cx="5820500" cy="4008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33" name="Google Shape;133;g10942034dda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89888" y="1690825"/>
            <a:ext cx="2124075" cy="215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g10942034dda_0_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13975" y="1690825"/>
            <a:ext cx="1905996" cy="215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931</Words>
  <Application>Microsoft Office PowerPoint</Application>
  <PresentationFormat>Widescreen</PresentationFormat>
  <Paragraphs>79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Noto Sans Symbols</vt:lpstr>
      <vt:lpstr>Calibri</vt:lpstr>
      <vt:lpstr>Comic Sans MS</vt:lpstr>
      <vt:lpstr>Arial</vt:lpstr>
      <vt:lpstr>Times New Roman</vt:lpstr>
      <vt:lpstr>Office Theme</vt:lpstr>
      <vt:lpstr>Diversity Redesigned</vt:lpstr>
      <vt:lpstr>What are Diversity and Unity?</vt:lpstr>
      <vt:lpstr>Children Playing by: Connie Springer, Cincinnati, Ohio (2022 Exhibit)</vt:lpstr>
      <vt:lpstr>What is Social Awareness?</vt:lpstr>
      <vt:lpstr>A Mile in My Shoes by: Madison Olszewski, 10th Grade, Menasha High School Menasha, Wisconsin (2022 Exhibit)</vt:lpstr>
      <vt:lpstr>Diversity Redesigned 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Diversity Redesigned</dc:title>
  <dc:creator>Microsoft Office User</dc:creator>
  <cp:lastModifiedBy>Ben Jewell-Plocher</cp:lastModifiedBy>
  <cp:revision>5</cp:revision>
  <dcterms:created xsi:type="dcterms:W3CDTF">2020-12-11T17:48:51Z</dcterms:created>
  <dcterms:modified xsi:type="dcterms:W3CDTF">2022-02-07T21:53:10Z</dcterms:modified>
</cp:coreProperties>
</file>