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OtsrvZ/RZhbxTEauKL3BbHY1b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ase.com/blog/sel-beyond-responsible-decision-makin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QXY5TyCUTlo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l.s3.us-east-2.amazonaws.com/SEL-Reflection-Prompts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Notes: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Get the conversation started by writing the title of this lesson on the board: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Fearless Integrity and Responsible Decision Making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Teacher instructions: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Read aloud and discuss the definition of Integrity. </a:t>
            </a:r>
            <a:endParaRPr i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FF"/>
                </a:highlight>
              </a:rPr>
              <a:t>Think about the quote and come up with an agree or disagree statement. 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rPr lang="en-US">
                <a:highlight>
                  <a:srgbClr val="FFFFFF"/>
                </a:highlight>
              </a:rPr>
              <a:t>I agree or disagree that “A slight change of perspective can change the entire story.”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FF"/>
                </a:highlight>
              </a:rPr>
              <a:t>Think of a personal example that backs up your opinion.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93954be0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093954be0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Teacher instructions: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Look at “Different Strokes for Different Folks”,  and answer the questions.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 number 4 click on the HERE to watch the artist explanation and continue the discussion and see how you did.  </a:t>
            </a:r>
            <a:endParaRPr/>
          </a:p>
        </p:txBody>
      </p:sp>
      <p:sp>
        <p:nvSpPr>
          <p:cNvPr id="101" name="Google Shape;101;g1093954be0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93954be0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093954be03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notes: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aloud the definition of responsible decision making according to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https://www.infobase.com/blog/sel-beyond-responsible-decision-making/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*Extension Video and Discussion: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https://www.youtube.com/watch?v=QXY5TyCUTlo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How does the little boy in the video show integrity and responsible decision making?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was your take away from the video?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surprised you the most about the video?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1093954be03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93954be0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093954be0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Notes: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Observe “Fearless”.  Discuss connections made and understood from the artwork.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Have students respond to the questions and then watch the artist statement by clicking “HERE”.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of a memory of when you were fearless (share out, journal entry, or extension activity).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*Extension activity: Recreate this moment in an artistic way.  This could be depicting yourself in color and the rest of the artwork black and white, like Michael O’Connell created in “Fearless”.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093954be03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93954be0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093954be03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Teacher Notes: </a:t>
            </a:r>
            <a:endParaRPr/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Students will choose to use their background knowledge and personal experiences to inspire their writing using the prompts available. 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*Extension activities: These can be written and turned in for a grade, read aloud, or acted out, students could create a graphic novel or comic.  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*Adapted from and additional prompts can be found at: 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https://casel.s3.us-east-2.amazonaws.com/SEL-Reflection-Prompts.pdf</a:t>
            </a:r>
            <a:endParaRPr>
              <a:solidFill>
                <a:srgbClr val="161616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093954be03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FRViND7o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DqGA5ZZWPI&amp;t=3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>
                <a:solidFill>
                  <a:srgbClr val="FF9900"/>
                </a:solidFill>
              </a:rPr>
              <a:t>Fearless Integrity </a:t>
            </a:r>
            <a:endParaRPr b="1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300" b="1">
                <a:solidFill>
                  <a:srgbClr val="FF9900"/>
                </a:solidFill>
              </a:rPr>
              <a:t>and Responsible Decision Making</a:t>
            </a:r>
            <a:endParaRPr sz="4300" b="1">
              <a:solidFill>
                <a:srgbClr val="FF99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 Brittany Braniger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199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9900"/>
                </a:solidFill>
              </a:rPr>
              <a:t>What is Integrity?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79463" y="1150070"/>
            <a:ext cx="10272445" cy="441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 b="1" dirty="0"/>
              <a:t>Integrity </a:t>
            </a:r>
            <a:r>
              <a:rPr lang="en-US" sz="3000" dirty="0"/>
              <a:t>- </a:t>
            </a:r>
            <a:r>
              <a:rPr lang="en-US" sz="3000" dirty="0">
                <a:solidFill>
                  <a:srgbClr val="202124"/>
                </a:solidFill>
                <a:highlight>
                  <a:srgbClr val="FFFFFF"/>
                </a:highlight>
              </a:rPr>
              <a:t>The quality of being honest and having strong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 dirty="0">
                <a:solidFill>
                  <a:srgbClr val="202124"/>
                </a:solidFill>
                <a:highlight>
                  <a:srgbClr val="FFFFFF"/>
                </a:highlight>
              </a:rPr>
              <a:t>moral principles; moral uprightness</a:t>
            </a:r>
            <a:endParaRPr sz="3000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 i="1" dirty="0">
                <a:highlight>
                  <a:srgbClr val="FFFFFF"/>
                </a:highlight>
              </a:rPr>
              <a:t>"A slight change of perspective can change the entire story."</a:t>
            </a:r>
            <a:br>
              <a:rPr lang="en-US" sz="2700" b="1" i="1" dirty="0">
                <a:highlight>
                  <a:srgbClr val="FFFFFF"/>
                </a:highlight>
              </a:rPr>
            </a:br>
            <a:r>
              <a:rPr lang="en-US" sz="2700" i="1" dirty="0">
                <a:highlight>
                  <a:srgbClr val="FFFFFF"/>
                </a:highlight>
              </a:rPr>
              <a:t>quote by: </a:t>
            </a:r>
            <a:r>
              <a:rPr lang="en-US" sz="2700" b="1" i="1" dirty="0" err="1">
                <a:highlight>
                  <a:srgbClr val="FFFFFF"/>
                </a:highlight>
              </a:rPr>
              <a:t>Jumshad</a:t>
            </a:r>
            <a:r>
              <a:rPr lang="en-US" sz="2700" b="1" i="1" dirty="0">
                <a:highlight>
                  <a:srgbClr val="FFFFFF"/>
                </a:highlight>
              </a:rPr>
              <a:t> Aisha </a:t>
            </a:r>
            <a:r>
              <a:rPr lang="en-US" sz="2700" i="1" dirty="0">
                <a:highlight>
                  <a:srgbClr val="FFFFFF"/>
                </a:highlight>
              </a:rPr>
              <a:t>, Tsing Yi, Hong Kong (2022 Exhibit)</a:t>
            </a:r>
            <a:endParaRPr sz="27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30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93954be03_0_4"/>
          <p:cNvSpPr txBox="1">
            <a:spLocks noGrp="1"/>
          </p:cNvSpPr>
          <p:nvPr>
            <p:ph type="body" idx="1"/>
          </p:nvPr>
        </p:nvSpPr>
        <p:spPr>
          <a:xfrm>
            <a:off x="452650" y="293975"/>
            <a:ext cx="4469700" cy="59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What do you think each of the individuals on the train represent? Why?</a:t>
            </a:r>
            <a:br>
              <a:rPr lang="en-US" sz="2300"/>
            </a:br>
            <a:r>
              <a:rPr lang="en-US" sz="2300"/>
              <a:t> 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What artistic differences do you see in each of the train riders?</a:t>
            </a:r>
            <a:br>
              <a:rPr lang="en-US" sz="2300"/>
            </a:b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Which train rider do you represents these art genres:  abstract, impressionism, cubism, representational and surrealism? Why?</a:t>
            </a:r>
            <a:br>
              <a:rPr lang="en-US" sz="2300"/>
            </a:b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Do your guesses match what the artist says in their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video statement</a:t>
            </a:r>
            <a:r>
              <a:rPr lang="en-US" sz="2300"/>
              <a:t>?</a:t>
            </a:r>
            <a:endParaRPr sz="2300"/>
          </a:p>
        </p:txBody>
      </p:sp>
      <p:sp>
        <p:nvSpPr>
          <p:cNvPr id="104" name="Google Shape;104;g1093954be03_0_4"/>
          <p:cNvSpPr txBox="1"/>
          <p:nvPr/>
        </p:nvSpPr>
        <p:spPr>
          <a:xfrm>
            <a:off x="5019175" y="217525"/>
            <a:ext cx="5487300" cy="26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 b="1" dirty="0">
                <a:solidFill>
                  <a:srgbClr val="029DB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Different Strokes for Different Folks</a:t>
            </a:r>
            <a:endParaRPr sz="2450" b="1" dirty="0">
              <a:solidFill>
                <a:srgbClr val="029DB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by: </a:t>
            </a:r>
            <a:r>
              <a:rPr lang="en-US" sz="1600" b="1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Andrew McDermott</a:t>
            </a:r>
            <a:r>
              <a:rPr lang="en-US" sz="1600" dirty="0">
                <a:solidFill>
                  <a:schemeClr val="tx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Vancouver, Canada (2022 Exhibit)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45454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rgbClr val="029DB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093954be03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9176" y="1151225"/>
            <a:ext cx="6760398" cy="496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93954be03_0_15"/>
          <p:cNvSpPr txBox="1">
            <a:spLocks noGrp="1"/>
          </p:cNvSpPr>
          <p:nvPr>
            <p:ph type="title"/>
          </p:nvPr>
        </p:nvSpPr>
        <p:spPr>
          <a:xfrm>
            <a:off x="381925" y="311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rgbClr val="FF9900"/>
                </a:solidFill>
              </a:rPr>
              <a:t>What is responsible decision making?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12" name="Google Shape;112;g1093954be03_0_15"/>
          <p:cNvSpPr txBox="1">
            <a:spLocks noGrp="1"/>
          </p:cNvSpPr>
          <p:nvPr>
            <p:ph type="body" idx="1"/>
          </p:nvPr>
        </p:nvSpPr>
        <p:spPr>
          <a:xfrm>
            <a:off x="381925" y="1175527"/>
            <a:ext cx="9907571" cy="4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36599"/>
              <a:buNone/>
            </a:pPr>
            <a:r>
              <a:rPr lang="en-US" sz="4918" dirty="0">
                <a:solidFill>
                  <a:srgbClr val="202124"/>
                </a:solidFill>
              </a:rPr>
              <a:t>Responsible decision making is the ability to make choices that affect you positively in your physical, intellectual, social, and emotional bodies. </a:t>
            </a: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36599"/>
              <a:buNone/>
            </a:pPr>
            <a:endParaRPr lang="en-US" sz="4918" dirty="0">
              <a:solidFill>
                <a:srgbClr val="20212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36599"/>
              <a:buNone/>
            </a:pPr>
            <a:r>
              <a:rPr lang="en-US" sz="4918" dirty="0">
                <a:solidFill>
                  <a:srgbClr val="202124"/>
                </a:solidFill>
              </a:rPr>
              <a:t>Responsible decisions are based on social morals, ethics, and safety.</a:t>
            </a:r>
            <a:endParaRPr sz="49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93954be03_0_42"/>
          <p:cNvSpPr txBox="1">
            <a:spLocks noGrp="1"/>
          </p:cNvSpPr>
          <p:nvPr>
            <p:ph type="title"/>
          </p:nvPr>
        </p:nvSpPr>
        <p:spPr>
          <a:xfrm>
            <a:off x="4629500" y="425425"/>
            <a:ext cx="7100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SzPts val="990"/>
              <a:buNone/>
            </a:pPr>
            <a:r>
              <a:rPr lang="en-US" sz="5000" b="1" dirty="0">
                <a:solidFill>
                  <a:srgbClr val="029DB2"/>
                </a:solidFill>
              </a:rPr>
              <a:t>Fearless</a:t>
            </a:r>
            <a:br>
              <a:rPr lang="en-US" sz="5000" b="1" dirty="0">
                <a:solidFill>
                  <a:schemeClr val="tx1"/>
                </a:solidFill>
              </a:rPr>
            </a:br>
            <a:r>
              <a:rPr lang="en-US" sz="989" b="1" dirty="0">
                <a:solidFill>
                  <a:schemeClr val="tx1"/>
                </a:solidFill>
              </a:rPr>
              <a:t> </a:t>
            </a:r>
            <a:r>
              <a:rPr lang="en-US" sz="1790" b="1" dirty="0">
                <a:solidFill>
                  <a:schemeClr val="tx1"/>
                </a:solidFill>
              </a:rPr>
              <a:t>By Michael O'Connell</a:t>
            </a:r>
            <a:r>
              <a:rPr lang="en-US" sz="1790" dirty="0">
                <a:solidFill>
                  <a:schemeClr val="tx1"/>
                </a:solidFill>
              </a:rPr>
              <a:t>, Clearwater, Florida (2022 Exhibit)</a:t>
            </a:r>
            <a:endParaRPr sz="5134" dirty="0">
              <a:solidFill>
                <a:schemeClr val="tx1"/>
              </a:solidFill>
            </a:endParaRPr>
          </a:p>
        </p:txBody>
      </p:sp>
      <p:sp>
        <p:nvSpPr>
          <p:cNvPr id="120" name="Google Shape;120;g1093954be03_0_42"/>
          <p:cNvSpPr txBox="1">
            <a:spLocks noGrp="1"/>
          </p:cNvSpPr>
          <p:nvPr>
            <p:ph type="body" idx="1"/>
          </p:nvPr>
        </p:nvSpPr>
        <p:spPr>
          <a:xfrm>
            <a:off x="124450" y="349225"/>
            <a:ext cx="4341600" cy="61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Observe the differences between the dancers in the background compared to the dancer in the foreground.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How does being fearless go along with responsible decision making and integrity?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800">
                <a:solidFill>
                  <a:srgbClr val="000000"/>
                </a:solidFill>
              </a:rPr>
              <a:t>How does this quote fit with the artwork?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highlight>
                  <a:srgbClr val="FFFFFF"/>
                </a:highlight>
              </a:rPr>
              <a:t>"The problem isn't that I'm different. It is the expectation that I should be the same. "</a:t>
            </a:r>
            <a:endParaRPr sz="2000" b="1" i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1800" i="1">
                <a:solidFill>
                  <a:srgbClr val="000000"/>
                </a:solidFill>
                <a:highlight>
                  <a:srgbClr val="FFFFFF"/>
                </a:highlight>
              </a:rPr>
              <a:t>quote by: </a:t>
            </a:r>
            <a:br>
              <a:rPr lang="en-US" sz="1800" i="1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sz="1800" b="1" i="1">
                <a:solidFill>
                  <a:srgbClr val="000000"/>
                </a:solidFill>
                <a:highlight>
                  <a:srgbClr val="FFFFFF"/>
                </a:highlight>
              </a:rPr>
              <a:t>Aakriti Kaushik</a:t>
            </a:r>
            <a:r>
              <a:rPr lang="en-US" sz="1800" i="1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br>
              <a:rPr lang="en-US" sz="1800" i="1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sz="1800" i="1">
                <a:solidFill>
                  <a:srgbClr val="000000"/>
                </a:solidFill>
                <a:highlight>
                  <a:srgbClr val="FFFFFF"/>
                </a:highlight>
              </a:rPr>
              <a:t>Solihull, United Kingdom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g1093954be03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575" y="1234125"/>
            <a:ext cx="7215760" cy="494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g1093954be03_0_42"/>
          <p:cNvSpPr txBox="1"/>
          <p:nvPr/>
        </p:nvSpPr>
        <p:spPr>
          <a:xfrm>
            <a:off x="5794400" y="5961375"/>
            <a:ext cx="4770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watch the artist statement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93954be03_0_31"/>
          <p:cNvSpPr txBox="1">
            <a:spLocks noGrp="1"/>
          </p:cNvSpPr>
          <p:nvPr>
            <p:ph type="title"/>
          </p:nvPr>
        </p:nvSpPr>
        <p:spPr>
          <a:xfrm>
            <a:off x="734505" y="14896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3859" b="1" dirty="0">
                <a:solidFill>
                  <a:srgbClr val="FF9900"/>
                </a:solidFill>
              </a:rPr>
              <a:t>Prompts that support responsible decision making</a:t>
            </a:r>
            <a:endParaRPr sz="3859" b="1" dirty="0">
              <a:solidFill>
                <a:srgbClr val="FF9900"/>
              </a:solidFill>
            </a:endParaRPr>
          </a:p>
        </p:txBody>
      </p:sp>
      <p:sp>
        <p:nvSpPr>
          <p:cNvPr id="129" name="Google Shape;129;g1093954be03_0_31"/>
          <p:cNvSpPr txBox="1">
            <a:spLocks noGrp="1"/>
          </p:cNvSpPr>
          <p:nvPr>
            <p:ph type="body" idx="1"/>
          </p:nvPr>
        </p:nvSpPr>
        <p:spPr>
          <a:xfrm>
            <a:off x="734505" y="2483716"/>
            <a:ext cx="10515600" cy="27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AutoNum type="arabicPeriod"/>
            </a:pPr>
            <a:r>
              <a:rPr lang="en-US" sz="215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kinds of things do you think about when you are making a decision? </a:t>
            </a:r>
            <a:endParaRPr sz="215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AutoNum type="arabicPeriod"/>
            </a:pPr>
            <a:r>
              <a:rPr lang="en-US" sz="215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a short story, poem, limerick or rap about a fictional character or historical figure you admire. How did their choices impact the people and world around them? </a:t>
            </a:r>
          </a:p>
          <a:p>
            <a:pPr marL="457200" lvl="0" indent="-3651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AutoNum type="arabicPeriod"/>
            </a:pPr>
            <a:r>
              <a:rPr lang="en-US" sz="215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Write about a time that a decision you made was strongly guided by your ethics. </a:t>
            </a:r>
            <a:endParaRPr sz="255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717</Words>
  <Application>Microsoft Office PowerPoint</Application>
  <PresentationFormat>Widescreen</PresentationFormat>
  <Paragraphs>67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</vt:lpstr>
      <vt:lpstr>Calibri</vt:lpstr>
      <vt:lpstr>Comic Sans MS</vt:lpstr>
      <vt:lpstr>Arial</vt:lpstr>
      <vt:lpstr>Office Theme</vt:lpstr>
      <vt:lpstr>Fearless Integrity  and Responsible Decision Making</vt:lpstr>
      <vt:lpstr>What is Integrity?</vt:lpstr>
      <vt:lpstr>PowerPoint Presentation</vt:lpstr>
      <vt:lpstr>What is responsible decision making?</vt:lpstr>
      <vt:lpstr>Fearless  By Michael O'Connell, Clearwater, Florida (2022 Exhibit)</vt:lpstr>
      <vt:lpstr>Prompts that support responsible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Fearless Integrity  and Responsible Decision Making</dc:title>
  <dc:creator>Microsoft Office User</dc:creator>
  <cp:lastModifiedBy>Reading Day</cp:lastModifiedBy>
  <cp:revision>2</cp:revision>
  <dcterms:created xsi:type="dcterms:W3CDTF">2020-12-11T17:48:51Z</dcterms:created>
  <dcterms:modified xsi:type="dcterms:W3CDTF">2022-02-01T19:16:12Z</dcterms:modified>
</cp:coreProperties>
</file>