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omic Sans MS" panose="030F0702030302020204" pitchFamily="66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hX1SyKc7F96wPjUjFmzn3Nw92h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45806" autoAdjust="0"/>
  </p:normalViewPr>
  <p:slideViewPr>
    <p:cSldViewPr snapToGrid="0">
      <p:cViewPr varScale="1">
        <p:scale>
          <a:sx n="35" d="100"/>
          <a:sy n="35" d="100"/>
        </p:scale>
        <p:origin x="241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1qAYEJzHIo&amp;t=35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YUdOoTLv3kA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etry4kids.com/lessons/how-to-write-a-diamante-poem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poetrysoup.com/poems/Diamante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Teacher notes: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Start the conversation by writing the title of the lesson on the board. </a:t>
            </a:r>
            <a:endParaRPr lang="en-US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Teacher notes: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Read aloud and discuss the vocabulary of Inclusion and Gratitude. </a:t>
            </a:r>
            <a:endParaRPr lang="en-US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Think of a time in your life when you felt truly included. How did it feel?</a:t>
            </a:r>
            <a:endParaRPr lang="en-US" sz="18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Think of what you are most grateful for. </a:t>
            </a:r>
            <a:endParaRPr lang="en-US" sz="18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*Have students think of examples where they have been grateful for being included. 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These can be shared out, written in a journal, or simply an intrinsic answer.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093954be03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093954be03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Teacher notes: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Answer questions out loud in an open discussion. </a:t>
            </a:r>
            <a:endParaRPr lang="en-US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Visually read this Artwork by asking “what’s going on in this picture” and “what do you see that makes you say that?”</a:t>
            </a:r>
            <a:endParaRPr lang="en-US" sz="18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emotions do you think the artwork demonstrates? </a:t>
            </a:r>
            <a:endParaRPr lang="en-US" sz="18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Watch the artist statement. Did your thoughts on the meaning of this piece change  or the same listening to the artist?</a:t>
            </a:r>
            <a:endParaRPr lang="en-US" sz="18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02" name="Google Shape;102;g1093954be03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093954be0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093954be03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Teacher Notes:</a:t>
            </a:r>
            <a:br>
              <a:rPr lang="en-US" dirty="0"/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Read aloud the definition of self-management - </a:t>
            </a:r>
            <a:r>
              <a:rPr lang="en-US" sz="180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The competency of self-management is the </a:t>
            </a:r>
            <a:r>
              <a:rPr lang="en-US" sz="180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ability </a:t>
            </a:r>
            <a:br>
              <a:rPr lang="en-US" sz="180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</a:br>
            <a:r>
              <a:rPr lang="en-US" sz="180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to </a:t>
            </a:r>
            <a:r>
              <a:rPr lang="en-US" sz="180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harness one's emotions, thoughts, and behaviors effectively in different situations and to </a:t>
            </a:r>
            <a:br>
              <a:rPr lang="en-US" sz="180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</a:br>
            <a:r>
              <a:rPr lang="en-US" sz="180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achieve goals and aspirations.</a:t>
            </a:r>
            <a:endParaRPr lang="en-US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Noto Sans Symbols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Ask students to connect the artwork “Alone” to the idea of Self-Management (you may want to go back to slide 3 so that students can look at the art while thinking of their response). </a:t>
            </a:r>
            <a:endParaRPr lang="en-US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g1093954be03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093954be03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093954be03_0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Teacher Notes: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Discuss the definition of the word “Cultivation” and provide additional examples.</a:t>
            </a:r>
            <a:endParaRPr lang="en-US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Noto Sans Symbols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Work through the questions about “Cultivation”. </a:t>
            </a:r>
            <a:endParaRPr lang="en-US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connections do you see between the flowers and the words linking them?  Why do you think that the artist chose to do this?</a:t>
            </a:r>
            <a:endParaRPr lang="en-US" sz="18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Why do you think that the name of this artwork is named “Cultivation”?</a:t>
            </a:r>
            <a:endParaRPr lang="en-US" sz="18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 do you  think the  quote relates to the artwork?</a:t>
            </a:r>
            <a:endParaRPr lang="en-US" sz="1800" u="none" strike="noStrike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800" u="none" strike="noStrike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"The way you think can change how you act; the way you act can change how others think."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quote by: Yasser Mecate, San Juan, Philippines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114300">
              <a:spcBef>
                <a:spcPts val="20"/>
              </a:spcBef>
              <a:spcAft>
                <a:spcPts val="0"/>
              </a:spcAft>
              <a:tabLst>
                <a:tab pos="40005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Watch the </a:t>
            </a:r>
            <a:r>
              <a:rPr lang="en-US" sz="1800" dirty="0">
                <a:solidFill>
                  <a:srgbClr val="1155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  <a:hlinkClick r:id="rId3"/>
              </a:rPr>
              <a:t>artist's statement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. </a:t>
            </a:r>
            <a:endParaRPr lang="en-US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*Extension Video: Use this </a:t>
            </a:r>
            <a:r>
              <a:rPr lang="en-US" sz="1800" dirty="0">
                <a:solidFill>
                  <a:srgbClr val="1155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  <a:hlinkClick r:id="rId4"/>
              </a:rPr>
              <a:t>short video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to deepen your discussion of perseverance and cultivation.</a:t>
            </a:r>
            <a:endParaRPr lang="en-US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g1093954be03_0_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093954be0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093954be03_0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Teacher Notes: 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800"/>
              </a:spcAft>
            </a:pPr>
            <a:r>
              <a:rPr lang="en-US" sz="18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A diamante poem is a great way to practice descriptive writing.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A0A0A"/>
                </a:solidFill>
                <a:effectLst/>
                <a:latin typeface="Calibri" panose="020F0502020204030204" pitchFamily="34" charset="0"/>
              </a:rPr>
              <a:t>“A diamante – pronounced dee-uh-MAHN-</a:t>
            </a:r>
            <a:r>
              <a:rPr lang="en-US" sz="1800" b="0" i="0" u="none" strike="noStrike" dirty="0" err="1">
                <a:solidFill>
                  <a:srgbClr val="0A0A0A"/>
                </a:solidFill>
                <a:effectLst/>
                <a:latin typeface="Calibri" panose="020F0502020204030204" pitchFamily="34" charset="0"/>
              </a:rPr>
              <a:t>tay</a:t>
            </a:r>
            <a:r>
              <a:rPr lang="en-US" sz="1800" b="0" i="0" u="none" strike="noStrike" dirty="0">
                <a:solidFill>
                  <a:srgbClr val="0A0A0A"/>
                </a:solidFill>
                <a:effectLst/>
                <a:latin typeface="Calibri" panose="020F0502020204030204" pitchFamily="34" charset="0"/>
              </a:rPr>
              <a:t> – is an unrhymed seven-line poem. The beginning and ending lines are the shortest, while the lines in the middle are longer, giving diamante poems a diamond shape. “Diamante” is the Italian word for diamond, so this poetic form is named for this diamond shape.” For a video to learn more about these poems visit </a:t>
            </a: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https://www.poetry4kids.com/lessons/how-to-write-a-diamante-poem/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800"/>
              </a:spcAft>
            </a:pPr>
            <a:br>
              <a:rPr lang="en-US" b="0" dirty="0">
                <a:effectLst/>
              </a:rPr>
            </a:br>
            <a:r>
              <a:rPr lang="en-US" sz="18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*After sharing a few examples and writing a group diamante, invite students to write their own poem that represents something that they are grateful for. Display the poems on diamond-shaped pieces of paper. Students should decorate their diamonds around the poem that they created to enhance the personal connection.  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800"/>
              </a:spcAft>
            </a:pPr>
            <a:r>
              <a:rPr lang="en-US" sz="18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Find examples here: </a:t>
            </a: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4"/>
              </a:rPr>
              <a:t>Diamante Poems </a:t>
            </a:r>
            <a:endParaRPr lang="en-US" b="0" dirty="0">
              <a:effectLst/>
            </a:endParaRPr>
          </a:p>
          <a:p>
            <a:pPr marL="4191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  <a:t>Line one: Cat</a:t>
            </a:r>
          </a:p>
          <a:p>
            <a:pPr marL="4191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  <a:t>Line two: Proud, Assured</a:t>
            </a:r>
          </a:p>
          <a:p>
            <a:pPr marL="4191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  <a:t>Line three: Stalking, Sleeping, Watching</a:t>
            </a:r>
          </a:p>
          <a:p>
            <a:pPr marL="4191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  <a:t>Line four: Feral, Tortoiseshell, Calico, Persian</a:t>
            </a:r>
          </a:p>
          <a:p>
            <a:pPr marL="4191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  <a:t>Line five: Running, Jumping, Playing</a:t>
            </a:r>
          </a:p>
          <a:p>
            <a:pPr marL="419100" rtl="0" fontAlgn="base">
              <a:spcBef>
                <a:spcPts val="0"/>
              </a:spcBef>
              <a:spcAft>
                <a:spcPts val="370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  <a:t>Line six: Soft, Little</a:t>
            </a:r>
          </a:p>
          <a:p>
            <a:pPr marL="419100" rtl="0" fontAlgn="base">
              <a:spcBef>
                <a:spcPts val="0"/>
              </a:spcBef>
              <a:spcAft>
                <a:spcPts val="370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  <a:t>Line seven: Kitten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27;g1093954be03_0_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WEuGBpzfB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youtube.com/watch?v=E1qAYEJzHIo&amp;t=35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>
                <a:solidFill>
                  <a:srgbClr val="FF9900"/>
                </a:solidFill>
              </a:rPr>
              <a:t>Inclusion and Gratitude</a:t>
            </a:r>
            <a:endParaRPr b="1">
              <a:solidFill>
                <a:srgbClr val="FF9900"/>
              </a:solidFill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 lesson on perseverance and self-management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by Brittany Braniger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381925" y="4065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FF9900"/>
                </a:solidFill>
              </a:rPr>
              <a:t>What are Inclusion and Gratitude?</a:t>
            </a:r>
            <a:endParaRPr b="1">
              <a:solidFill>
                <a:srgbClr val="FF9900"/>
              </a:solidFill>
            </a:endParaRPr>
          </a:p>
        </p:txBody>
      </p:sp>
      <p:sp>
        <p:nvSpPr>
          <p:cNvPr id="96" name="Google Shape;96;p2"/>
          <p:cNvSpPr txBox="1">
            <a:spLocks noGrp="1"/>
          </p:cNvSpPr>
          <p:nvPr>
            <p:ph type="body" idx="1"/>
          </p:nvPr>
        </p:nvSpPr>
        <p:spPr>
          <a:xfrm>
            <a:off x="257499" y="1732250"/>
            <a:ext cx="5727789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Inclusion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T</a:t>
            </a:r>
            <a:r>
              <a:rPr lang="en-US" sz="2400" dirty="0">
                <a:solidFill>
                  <a:srgbClr val="202124"/>
                </a:solidFill>
                <a:highlight>
                  <a:srgbClr val="FFFFFF"/>
                </a:highlight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he action or state of including or of being included within a group or structure.</a:t>
            </a:r>
            <a:endParaRPr sz="2400" dirty="0">
              <a:solidFill>
                <a:srgbClr val="202124"/>
              </a:solidFill>
              <a:highlight>
                <a:srgbClr val="FFFFFF"/>
              </a:highlight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>
              <a:solidFill>
                <a:srgbClr val="202124"/>
              </a:solidFill>
              <a:highlight>
                <a:srgbClr val="FFFFFF"/>
              </a:highlight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202124"/>
                </a:solidFill>
                <a:highlight>
                  <a:srgbClr val="FFFFFF"/>
                </a:highlight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Reflect: </a:t>
            </a:r>
            <a:r>
              <a:rPr lang="en-US" sz="2400" dirty="0">
                <a:solidFill>
                  <a:srgbClr val="202124"/>
                </a:solidFill>
                <a:highlight>
                  <a:srgbClr val="FFFFFF"/>
                </a:highlight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Think of a time in your life when you felt truly included. How did it feel?</a:t>
            </a:r>
            <a:endParaRPr sz="2400" dirty="0">
              <a:solidFill>
                <a:srgbClr val="202124"/>
              </a:solidFill>
              <a:highlight>
                <a:srgbClr val="FFFFFF"/>
              </a:highlight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2"/>
          </p:nvPr>
        </p:nvSpPr>
        <p:spPr>
          <a:xfrm>
            <a:off x="6089249" y="1732250"/>
            <a:ext cx="6102751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Gratitude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400" dirty="0">
                <a:solidFill>
                  <a:srgbClr val="202124"/>
                </a:solidFill>
                <a:highlight>
                  <a:srgbClr val="FFFFFF"/>
                </a:highlight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the quality of being thankful; readiness to show appreciation for and to return kindness.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b="1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Reflect: </a:t>
            </a:r>
            <a:r>
              <a:rPr lang="en-US" sz="24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Think of what you are most grateful for.</a:t>
            </a:r>
            <a:endParaRPr sz="2400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093954be03_0_4"/>
          <p:cNvSpPr txBox="1">
            <a:spLocks noGrp="1"/>
          </p:cNvSpPr>
          <p:nvPr>
            <p:ph type="body" idx="1"/>
          </p:nvPr>
        </p:nvSpPr>
        <p:spPr>
          <a:xfrm>
            <a:off x="0" y="925900"/>
            <a:ext cx="4660200" cy="4965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AutoNum type="arabicPeriod"/>
            </a:pPr>
            <a:r>
              <a:rPr lang="en-US" sz="1900" dirty="0"/>
              <a:t>Visually read this artwork by asking “what’s going on in this picture” and “what do you see that makes you say that?</a:t>
            </a:r>
            <a:br>
              <a:rPr lang="en-US" sz="1900" dirty="0"/>
            </a:br>
            <a:endParaRPr sz="1900" dirty="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US" sz="1900" dirty="0"/>
              <a:t>What emotions do you think the artwork demonstrates? </a:t>
            </a:r>
            <a:br>
              <a:rPr lang="en-US" sz="1900" dirty="0"/>
            </a:br>
            <a:endParaRPr sz="1700" b="1" i="1" dirty="0"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US" sz="1900" dirty="0"/>
              <a:t>Watch the </a:t>
            </a:r>
            <a:r>
              <a:rPr lang="en-US" sz="1900" u="sng" dirty="0">
                <a:solidFill>
                  <a:schemeClr val="hlink"/>
                </a:solidFill>
                <a:hlinkClick r:id="rId3"/>
              </a:rPr>
              <a:t>artist’s statement </a:t>
            </a:r>
            <a:r>
              <a:rPr lang="en-US" sz="1900" dirty="0"/>
              <a:t>. Did your thoughts on the meaning of this piece change  or the same listening to the artist?</a:t>
            </a:r>
            <a:endParaRPr sz="1700" dirty="0"/>
          </a:p>
        </p:txBody>
      </p:sp>
      <p:sp>
        <p:nvSpPr>
          <p:cNvPr id="105" name="Google Shape;105;g1093954be03_0_4"/>
          <p:cNvSpPr txBox="1"/>
          <p:nvPr/>
        </p:nvSpPr>
        <p:spPr>
          <a:xfrm>
            <a:off x="4867006" y="-171067"/>
            <a:ext cx="5487300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 b="1" dirty="0">
                <a:solidFill>
                  <a:srgbClr val="029DB2"/>
                </a:solidFill>
                <a:latin typeface="Calibri"/>
                <a:ea typeface="Calibri"/>
                <a:cs typeface="Calibri"/>
                <a:sym typeface="Calibri"/>
              </a:rPr>
              <a:t>Alone </a:t>
            </a:r>
            <a:br>
              <a:rPr lang="en-US" sz="3500" b="1" dirty="0">
                <a:solidFill>
                  <a:srgbClr val="029DB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by: </a:t>
            </a:r>
            <a:r>
              <a:rPr lang="en-US" sz="16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Katherine Wei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12th Grade, Chandler, AZ (2022 Exhibit)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g1093954be03_0_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8126" y="1067675"/>
            <a:ext cx="6882176" cy="55143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093954be03_0_15"/>
          <p:cNvSpPr txBox="1">
            <a:spLocks noGrp="1"/>
          </p:cNvSpPr>
          <p:nvPr>
            <p:ph type="title"/>
          </p:nvPr>
        </p:nvSpPr>
        <p:spPr>
          <a:xfrm>
            <a:off x="838200" y="24905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9900"/>
                </a:solidFill>
              </a:rPr>
              <a:t>What is Self-Management?</a:t>
            </a:r>
            <a:endParaRPr b="1">
              <a:solidFill>
                <a:srgbClr val="FF9900"/>
              </a:solidFill>
            </a:endParaRPr>
          </a:p>
        </p:txBody>
      </p:sp>
      <p:sp>
        <p:nvSpPr>
          <p:cNvPr id="113" name="Google Shape;113;g1093954be03_0_15"/>
          <p:cNvSpPr txBox="1">
            <a:spLocks noGrp="1"/>
          </p:cNvSpPr>
          <p:nvPr>
            <p:ph type="body" idx="1"/>
          </p:nvPr>
        </p:nvSpPr>
        <p:spPr>
          <a:xfrm>
            <a:off x="5073900" y="1428300"/>
            <a:ext cx="6279900" cy="472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0">
                <a:solidFill>
                  <a:srgbClr val="202124"/>
                </a:solidFill>
                <a:highlight>
                  <a:srgbClr val="FFFFFF"/>
                </a:highlight>
              </a:rPr>
              <a:t>The competency of self-management is the ability to harness one's emotions, thoughts and behaviors effectively in different situations and to achieve goals and aspirations.</a:t>
            </a:r>
            <a:endParaRPr sz="10000"/>
          </a:p>
        </p:txBody>
      </p:sp>
      <p:pic>
        <p:nvPicPr>
          <p:cNvPr id="114" name="Google Shape;114;g1093954be03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5175" y="1428363"/>
            <a:ext cx="4155095" cy="4727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093954be03_0_42"/>
          <p:cNvSpPr txBox="1">
            <a:spLocks noGrp="1"/>
          </p:cNvSpPr>
          <p:nvPr>
            <p:ph type="title"/>
          </p:nvPr>
        </p:nvSpPr>
        <p:spPr>
          <a:xfrm>
            <a:off x="4327985" y="391800"/>
            <a:ext cx="7100100" cy="713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16" b="1" dirty="0">
                <a:solidFill>
                  <a:srgbClr val="029DB2"/>
                </a:solidFill>
              </a:rPr>
              <a:t>Cultivation</a:t>
            </a:r>
            <a:r>
              <a:rPr lang="en-US" sz="100" b="1" dirty="0">
                <a:solidFill>
                  <a:srgbClr val="626869"/>
                </a:solidFill>
              </a:rPr>
              <a:t> </a:t>
            </a:r>
            <a:r>
              <a:rPr lang="en-US" sz="100" dirty="0">
                <a:solidFill>
                  <a:srgbClr val="626869"/>
                </a:solidFill>
              </a:rPr>
              <a:t>  </a:t>
            </a:r>
            <a:r>
              <a:rPr lang="en-US" sz="766" dirty="0">
                <a:solidFill>
                  <a:srgbClr val="626869"/>
                </a:solidFill>
              </a:rPr>
              <a:t> </a:t>
            </a:r>
            <a:br>
              <a:rPr lang="en-US" sz="766" dirty="0">
                <a:solidFill>
                  <a:srgbClr val="626869"/>
                </a:solidFill>
              </a:rPr>
            </a:br>
            <a:r>
              <a:rPr lang="en-US" sz="1866" dirty="0">
                <a:solidFill>
                  <a:schemeClr val="tx1"/>
                </a:solidFill>
              </a:rPr>
              <a:t>by: </a:t>
            </a:r>
            <a:r>
              <a:rPr lang="en-US" sz="1866" b="1" dirty="0">
                <a:solidFill>
                  <a:schemeClr val="tx1"/>
                </a:solidFill>
              </a:rPr>
              <a:t>Samantha Miller</a:t>
            </a:r>
            <a:r>
              <a:rPr lang="en-US" sz="1866" dirty="0">
                <a:solidFill>
                  <a:schemeClr val="tx1"/>
                </a:solidFill>
              </a:rPr>
              <a:t>, Sarasota, FL (2022 Exhibit)</a:t>
            </a:r>
            <a:endParaRPr sz="1866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8F6F9B-713F-4609-8E97-286A984E50F9}"/>
              </a:ext>
            </a:extLst>
          </p:cNvPr>
          <p:cNvSpPr/>
          <p:nvPr/>
        </p:nvSpPr>
        <p:spPr>
          <a:xfrm>
            <a:off x="-304800" y="4643120"/>
            <a:ext cx="2394856" cy="255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Google Shape;121;g1093954be03_0_42"/>
          <p:cNvSpPr txBox="1">
            <a:spLocks noGrp="1"/>
          </p:cNvSpPr>
          <p:nvPr>
            <p:ph type="body" idx="1"/>
          </p:nvPr>
        </p:nvSpPr>
        <p:spPr>
          <a:xfrm>
            <a:off x="125450" y="268050"/>
            <a:ext cx="4116900" cy="565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lnSpc>
                <a:spcPct val="115000"/>
              </a:lnSpc>
              <a:buSzPts val="1800"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Cultivation-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/>
              <a:t>to grow and care for something (example – gardening).</a:t>
            </a:r>
            <a:br>
              <a:rPr lang="en-US" sz="1800" dirty="0"/>
            </a:br>
            <a:endParaRPr lang="en-US" sz="1800" dirty="0"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-US" sz="1800" dirty="0"/>
              <a:t> connections between the flowers and the words connecting them. Why do you think that the artist chose to do this?</a:t>
            </a:r>
            <a:br>
              <a:rPr lang="en-US" sz="1800" dirty="0"/>
            </a:br>
            <a:endParaRPr lang="en-US"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-US" sz="1800" dirty="0"/>
              <a:t>Why do you think that the name of this artwork is named “Cultivation”?</a:t>
            </a:r>
            <a:br>
              <a:rPr lang="en-US" sz="1800" dirty="0"/>
            </a:b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-US" sz="1800" dirty="0"/>
              <a:t>How do you  think the  quote relates to the artwork?</a:t>
            </a:r>
            <a:endParaRPr sz="18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1" dirty="0">
                <a:highlight>
                  <a:srgbClr val="FFFFFF"/>
                </a:highlight>
              </a:rPr>
              <a:t>"The way you think can change how you act; the way you act can change how others think."</a:t>
            </a:r>
            <a:endParaRPr sz="2300" b="1" i="1" dirty="0"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i="1" dirty="0">
                <a:highlight>
                  <a:srgbClr val="FFFFFF"/>
                </a:highlight>
              </a:rPr>
              <a:t>quote by: </a:t>
            </a:r>
            <a:r>
              <a:rPr lang="en-US" sz="1800" b="1" i="1" dirty="0">
                <a:highlight>
                  <a:srgbClr val="FFFFFF"/>
                </a:highlight>
              </a:rPr>
              <a:t>Yasser Mecate</a:t>
            </a:r>
            <a:r>
              <a:rPr lang="en-US" sz="1800" i="1" dirty="0">
                <a:highlight>
                  <a:srgbClr val="FFFFFF"/>
                </a:highlight>
              </a:rPr>
              <a:t>, San Juan, Philippines</a:t>
            </a:r>
            <a:endParaRPr sz="1800" dirty="0"/>
          </a:p>
        </p:txBody>
      </p:sp>
      <p:pic>
        <p:nvPicPr>
          <p:cNvPr id="122" name="Google Shape;122;g1093954be03_0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8450" y="1104900"/>
            <a:ext cx="7584750" cy="521454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23" name="Google Shape;123;g1093954be03_0_42"/>
          <p:cNvSpPr txBox="1"/>
          <p:nvPr/>
        </p:nvSpPr>
        <p:spPr>
          <a:xfrm>
            <a:off x="6074230" y="6221476"/>
            <a:ext cx="4027714" cy="56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</a:t>
            </a:r>
            <a:r>
              <a:rPr lang="en-US" sz="1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HERE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watch the artist statement.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093954be03_0_31"/>
          <p:cNvSpPr txBox="1">
            <a:spLocks noGrp="1"/>
          </p:cNvSpPr>
          <p:nvPr>
            <p:ph type="title"/>
          </p:nvPr>
        </p:nvSpPr>
        <p:spPr>
          <a:xfrm>
            <a:off x="694200" y="-12817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9900"/>
                </a:solidFill>
              </a:rPr>
              <a:t>Grateful Diamantes Poem Activity</a:t>
            </a:r>
            <a:endParaRPr b="1">
              <a:solidFill>
                <a:srgbClr val="FF9900"/>
              </a:solidFill>
            </a:endParaRPr>
          </a:p>
        </p:txBody>
      </p:sp>
      <p:sp>
        <p:nvSpPr>
          <p:cNvPr id="130" name="Google Shape;130;g1093954be03_0_31"/>
          <p:cNvSpPr txBox="1">
            <a:spLocks noGrp="1"/>
          </p:cNvSpPr>
          <p:nvPr>
            <p:ph type="body" idx="1"/>
          </p:nvPr>
        </p:nvSpPr>
        <p:spPr>
          <a:xfrm>
            <a:off x="694200" y="940650"/>
            <a:ext cx="11497800" cy="4976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5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 diamante is a seven-line, diamond-shaped poem </a:t>
            </a:r>
            <a:br>
              <a:rPr lang="en-US" sz="225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5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that begins with a single word and ends with its opposite:</a:t>
            </a:r>
            <a:br>
              <a:rPr lang="en-US" sz="225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</a:br>
            <a:endParaRPr sz="225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5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Line 1: One noun (or topic)</a:t>
            </a:r>
            <a:endParaRPr sz="225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5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Line 2: Two adjectives about the noun</a:t>
            </a:r>
            <a:endParaRPr sz="225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5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Line 3: Three gerunds (-</a:t>
            </a:r>
            <a:r>
              <a:rPr lang="en-US" sz="2250" i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ing</a:t>
            </a:r>
            <a:r>
              <a:rPr lang="en-US" sz="225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verbs) that relate to the noun</a:t>
            </a:r>
            <a:endParaRPr sz="225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25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Line 4: Four nouns </a:t>
            </a:r>
            <a:endParaRPr sz="225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5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(the first two relate to the noun in Line 1, the last two relate to the noun in Line 7)</a:t>
            </a:r>
            <a:endParaRPr sz="225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5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Line 5: Three gerunds (-</a:t>
            </a:r>
            <a:r>
              <a:rPr lang="en-US" sz="2250" i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ing</a:t>
            </a:r>
            <a:r>
              <a:rPr lang="en-US" sz="225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verbs) that relate to the noun in Line 7</a:t>
            </a:r>
            <a:endParaRPr sz="225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5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Line 6: Two adjectives that describe the noun in Line 7</a:t>
            </a:r>
            <a:endParaRPr sz="225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5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Line 7: Renames the noun from Line 1 (its opposite) 	</a:t>
            </a:r>
            <a:r>
              <a:rPr lang="en-US" sz="175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75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3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1015</Words>
  <Application>Microsoft Office PowerPoint</Application>
  <PresentationFormat>Widescreen</PresentationFormat>
  <Paragraphs>83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Noto Sans Symbols</vt:lpstr>
      <vt:lpstr>Calibri</vt:lpstr>
      <vt:lpstr>Comic Sans MS</vt:lpstr>
      <vt:lpstr>Arial</vt:lpstr>
      <vt:lpstr>Times New Roman</vt:lpstr>
      <vt:lpstr>Office Theme</vt:lpstr>
      <vt:lpstr>Inclusion and Gratitude</vt:lpstr>
      <vt:lpstr>What are Inclusion and Gratitude?</vt:lpstr>
      <vt:lpstr>PowerPoint Presentation</vt:lpstr>
      <vt:lpstr>What is Self-Management?</vt:lpstr>
      <vt:lpstr>Cultivation     by: Samantha Miller, Sarasota, FL (2022 Exhibit)</vt:lpstr>
      <vt:lpstr>Grateful Diamantes Poem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Inclusion and Gratitude</dc:title>
  <dc:creator>Microsoft Office User</dc:creator>
  <cp:lastModifiedBy>Ben Jewell-Plocher</cp:lastModifiedBy>
  <cp:revision>5</cp:revision>
  <dcterms:created xsi:type="dcterms:W3CDTF">2020-12-11T17:48:51Z</dcterms:created>
  <dcterms:modified xsi:type="dcterms:W3CDTF">2022-02-07T21:47:54Z</dcterms:modified>
</cp:coreProperties>
</file>