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57" r:id="rId6"/>
    <p:sldId id="261" r:id="rId7"/>
    <p:sldId id="263" r:id="rId8"/>
    <p:sldId id="268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DB2"/>
    <a:srgbClr val="FDB72D"/>
    <a:srgbClr val="DFB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19"/>
    <p:restoredTop sz="85472" autoAdjust="0"/>
  </p:normalViewPr>
  <p:slideViewPr>
    <p:cSldViewPr snapToGrid="0" snapToObjects="1">
      <p:cViewPr varScale="1">
        <p:scale>
          <a:sx n="67" d="100"/>
          <a:sy n="67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014A5-BEA9-064B-8437-737288D3FD0F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A4BAD-54A8-0147-A1BA-9273AEF5E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6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5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A4BAD-54A8-0147-A1BA-9273AEF5E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4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396F-D26F-4E39-822C-B3F4FA394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13A395-F1D0-4AC2-B383-32C388B19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01131-95E3-4A3B-8C0E-0562A1D2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7063-C95D-4F9A-8C20-0896E94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3AEB-5DF4-4608-96E8-1004B01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393A7-8E4E-4AA5-A4D9-75EDA49C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53349-21A3-47A7-9656-FC4681A06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BCA0D-5386-4637-A67C-43638EB9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A937-1934-4AC5-94B0-D0A8DD8E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79209-0C11-4637-B479-DB323B18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5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4B42-8E8D-428E-8DE5-F94DCFF2D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1AA7E-D6E9-41E3-AAEC-4746B961F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4AFF8-4ECB-4DDB-BE19-BF970CD9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0A365-40C2-474D-AE98-A54004C8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57B96-54C6-4DAB-BA90-E3F79FD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FEC4-6FF9-4AAE-B8CF-3DEB6E719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AA74-06C4-44DB-B09A-FF26C3D8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12285-903E-4F09-9461-D7397CA4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2740-10B1-44A6-8E97-C086A2B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5B4F6-579A-4DFB-AAB1-6076C73E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1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F521-4B46-4CF4-8128-142A6677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5DFF7-65DB-4C2A-955F-4BF08A0DA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2088-E665-4946-9E09-1617E5F8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6AB3-C0B6-4548-B5D1-2489B29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AFFC2-65CD-4092-A434-D3AAE87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D9F6-8DE3-4544-96A6-11B9F8C9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DF86A-5C58-4D57-9308-92918D3C2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BFEA1-3B91-4FB6-A392-423FD887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CB97-4B64-4599-8FB8-C9E8E3A9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8BC15-ED47-4693-8A71-35551CBE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A6203-550F-47E5-A930-DB475D6D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1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F0F2-7D13-4106-B011-B6D08AF9A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B24B0-4316-4329-88F5-CC25F1B9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F9D7D-41A5-469A-BD6E-645F4277D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A6B34-514C-408E-85F4-55854583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59E2B-21AF-4214-9E25-DC25CFAD4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0F9D5C-87B6-4829-B163-9616DF5E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A134F-AA63-42AA-BD23-663ED85A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9E6122-6F69-4F49-BF6E-85D4909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2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DA16-2F9A-4150-8C6C-C914A823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A8CF9-C4C4-461B-BF7D-913A80EE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939E5-7AD2-4F94-A435-1A07E8B5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7D69-0F49-4FD3-8536-A4E5134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117C5-0BF9-4287-82E4-B953D3E0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C9BBE-32D3-4E3C-90E5-73EDCEFB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47231-4738-4E90-A78F-B35CAD50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9BA8-D873-4409-B755-95FFB40C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2294-65C4-4A0C-AFA5-38509D6E1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45D46-E7A5-4779-AF54-A40A63BD6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A80B-0658-4A29-8B3B-349F01C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BC5F-3036-4F38-A0E3-9234CEBB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43E5-2DA5-4C73-A085-B845A2FC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4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B66F-AFE8-43F5-9376-1B8127D48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318905-E9C6-4716-B42A-9E26C066F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02CEC-4190-43D0-8272-85CC3D7C5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3FA14-110A-4F71-93B3-12752911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DC643-C79A-4619-923E-3A1D4F5B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BC21C-2DE3-4EE1-8646-5C86EDC4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AB665E-420D-4C31-AD26-C8E4C85E9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66F25-2D7E-4FAC-83A5-218CD2F7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6110B-96D6-4CEC-8DE1-6623FDDB0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92A6-1F9D-594D-8919-A69E866C0D5A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B8367-EBA7-4024-9728-D65BDDC76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70C3-C530-468D-B309-C83B14A5F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70843-8890-BF4E-B260-F619B060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t6NUJ2JZz5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301ED0B8-2F98-6B9F-3942-AA39B299B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536829"/>
            <a:ext cx="8743950" cy="738671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29DB2"/>
                </a:solidFill>
                <a:latin typeface="+mn-lt"/>
              </a:rPr>
              <a:t>What do you notice and wonder about this painting?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8CAFF9-1A9A-2C51-A414-90A987AC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30" y="1255425"/>
            <a:ext cx="8965540" cy="530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94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1CBA-4F7A-4BB6-A421-D0510D3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Write About It: What Happened?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7EAF-F77B-4B8E-8989-D7A76B5F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If this was a photograph, </a:t>
            </a:r>
          </a:p>
          <a:p>
            <a:pPr marL="0" indent="0" algn="ctr">
              <a:buNone/>
            </a:pPr>
            <a:r>
              <a:rPr lang="en-US" dirty="0"/>
              <a:t>what do you think might have happened just </a:t>
            </a:r>
            <a:r>
              <a:rPr lang="en-US" b="1" dirty="0"/>
              <a:t>BEFORE</a:t>
            </a:r>
            <a:r>
              <a:rPr lang="en-US" dirty="0"/>
              <a:t> it was taken?</a:t>
            </a:r>
          </a:p>
          <a:p>
            <a:pPr marL="0" indent="0" algn="ctr">
              <a:buNone/>
            </a:pPr>
            <a:r>
              <a:rPr lang="en-US" dirty="0"/>
              <a:t>What do you think happens </a:t>
            </a:r>
            <a:r>
              <a:rPr lang="en-US" b="1" dirty="0"/>
              <a:t>NEXT</a:t>
            </a:r>
            <a:r>
              <a:rPr lang="en-US" dirty="0"/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Write about it and explain your reasoning.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ee Talk Cliparts, Download Free Talk Cliparts png images, Free ClipArts  on Clipart Library">
            <a:extLst>
              <a:ext uri="{FF2B5EF4-FFF2-40B4-BE49-F238E27FC236}">
                <a16:creationId xmlns:a16="http://schemas.microsoft.com/office/drawing/2014/main" id="{BA9E7E37-DBB6-444C-A0E5-2E912864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21" y="543557"/>
            <a:ext cx="1933796" cy="1399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2867E1-34B3-431A-BB1A-1023FF4B32C0}"/>
              </a:ext>
            </a:extLst>
          </p:cNvPr>
          <p:cNvSpPr txBox="1"/>
          <p:nvPr/>
        </p:nvSpPr>
        <p:spPr>
          <a:xfrm>
            <a:off x="992459" y="2193986"/>
            <a:ext cx="3356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9DB2"/>
                </a:solidFill>
              </a:rPr>
              <a:t>Turn and Talk:</a:t>
            </a:r>
          </a:p>
          <a:p>
            <a:endParaRPr lang="en-US" sz="3200" dirty="0"/>
          </a:p>
          <a:p>
            <a:r>
              <a:rPr lang="en-US" sz="3200" dirty="0"/>
              <a:t>What </a:t>
            </a:r>
            <a:r>
              <a:rPr lang="en-US" sz="3200" b="1" dirty="0"/>
              <a:t>emotions</a:t>
            </a:r>
            <a:r>
              <a:rPr lang="en-US" sz="3200" dirty="0"/>
              <a:t> would you use to describe this painting?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6E65C1-84F8-A0AD-449A-17A50C97FDE5}"/>
              </a:ext>
            </a:extLst>
          </p:cNvPr>
          <p:cNvSpPr txBox="1"/>
          <p:nvPr/>
        </p:nvSpPr>
        <p:spPr>
          <a:xfrm>
            <a:off x="4698056" y="558572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291D9E16-48E7-2D43-B363-D714D6857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056" y="1616926"/>
            <a:ext cx="6655744" cy="394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13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73E008-DE77-01E6-8174-5D905E3DB5EA}"/>
              </a:ext>
            </a:extLst>
          </p:cNvPr>
          <p:cNvSpPr txBox="1"/>
          <p:nvPr/>
        </p:nvSpPr>
        <p:spPr>
          <a:xfrm>
            <a:off x="4698056" y="5585720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3023861D-C3C5-283A-9623-783AA04F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56" y="1616926"/>
            <a:ext cx="6655744" cy="394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1F10D38-3D9F-7381-A656-F7E018DAE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3466"/>
            <a:ext cx="398318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29DB2"/>
                </a:solidFill>
              </a:rPr>
              <a:t>“A best friend is like a candle in the darkness.”</a:t>
            </a:r>
          </a:p>
          <a:p>
            <a:pPr marL="0" indent="0">
              <a:buNone/>
            </a:pPr>
            <a:r>
              <a:rPr lang="en-US" dirty="0"/>
              <a:t>-Deepti </a:t>
            </a:r>
            <a:r>
              <a:rPr lang="en-US" dirty="0" err="1"/>
              <a:t>Sapra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Ambala City, Haryana, India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What does that quote mean to you?</a:t>
            </a:r>
          </a:p>
        </p:txBody>
      </p:sp>
    </p:spTree>
    <p:extLst>
      <p:ext uri="{BB962C8B-B14F-4D97-AF65-F5344CB8AC3E}">
        <p14:creationId xmlns:p14="http://schemas.microsoft.com/office/powerpoint/2010/main" val="1451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97" y="365125"/>
            <a:ext cx="835687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Empathy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68813-A865-4548-AE19-093DE4E2B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9309"/>
            <a:ext cx="9599341" cy="5113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0" dirty="0">
                <a:solidFill>
                  <a:srgbClr val="C12D30"/>
                </a:solidFill>
                <a:effectLst/>
                <a:latin typeface="Open Sans" panose="020B0606030504020204" pitchFamily="34" charset="0"/>
              </a:rPr>
              <a:t>Empathy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the ability to share another person's feelings and emotions as if they were your own.</a:t>
            </a:r>
            <a:endParaRPr lang="en-US" dirty="0"/>
          </a:p>
          <a:p>
            <a:pPr marL="0" indent="0" algn="ctr">
              <a:buNone/>
            </a:pPr>
            <a:r>
              <a:rPr lang="en-US" sz="3200" dirty="0"/>
              <a:t>			      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3200" b="1" dirty="0">
                <a:solidFill>
                  <a:srgbClr val="029DB2"/>
                </a:solidFill>
              </a:rPr>
              <a:t>Turn and Talk: </a:t>
            </a:r>
          </a:p>
          <a:p>
            <a:pPr marL="0" indent="0" algn="ctr">
              <a:buNone/>
            </a:pPr>
            <a:r>
              <a:rPr lang="en-US" sz="3200" dirty="0"/>
              <a:t>Tell your partner about a time when someone showed you empathy.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ree Talk Cliparts, Download Free Talk Cliparts png images, Free ClipArts  on Clipart Library">
            <a:extLst>
              <a:ext uri="{FF2B5EF4-FFF2-40B4-BE49-F238E27FC236}">
                <a16:creationId xmlns:a16="http://schemas.microsoft.com/office/drawing/2014/main" id="{9FFBD0C2-7AFD-42B5-4DA3-4C809951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74" y="3148624"/>
            <a:ext cx="1832192" cy="1325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6339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99494-618D-4A40-A08D-9C4AE7EA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157375"/>
            <a:ext cx="8937567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029DB2"/>
                </a:solidFill>
              </a:rPr>
              <a:t>Be Kind </a:t>
            </a:r>
            <a:r>
              <a:rPr lang="en-US" b="1" dirty="0">
                <a:solidFill>
                  <a:srgbClr val="029DB2"/>
                </a:solidFill>
              </a:rPr>
              <a:t>by Pat </a:t>
            </a:r>
            <a:r>
              <a:rPr lang="en-US" b="1" dirty="0" err="1">
                <a:solidFill>
                  <a:srgbClr val="029DB2"/>
                </a:solidFill>
              </a:rPr>
              <a:t>Zietlow</a:t>
            </a:r>
            <a:r>
              <a:rPr lang="en-US" b="1" dirty="0">
                <a:solidFill>
                  <a:srgbClr val="029DB2"/>
                </a:solidFill>
              </a:rPr>
              <a:t> Miller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CA2CF5F-BB70-49DD-BC57-EFB8F47A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96" y="1230690"/>
            <a:ext cx="4376057" cy="4770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D6A683-93DB-9234-1A97-0355224DC484}"/>
              </a:ext>
            </a:extLst>
          </p:cNvPr>
          <p:cNvSpPr txBox="1"/>
          <p:nvPr/>
        </p:nvSpPr>
        <p:spPr>
          <a:xfrm>
            <a:off x="3352838" y="6126971"/>
            <a:ext cx="4585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Click on picture above to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9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B479-88D1-4B69-85CD-18B5C420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29DB2"/>
                </a:solidFill>
                <a:latin typeface="+mn-lt"/>
              </a:rPr>
              <a:t>Interview Your Classmates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3C98-E255-4914-A39B-DFEB6737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Interview your classmates on how they like to be shown empathy </a:t>
            </a:r>
            <a:br>
              <a:rPr lang="en-US" dirty="0"/>
            </a:br>
            <a:r>
              <a:rPr lang="en-US" dirty="0"/>
              <a:t>(or comforted) when they are sad or upset.  </a:t>
            </a:r>
            <a:br>
              <a:rPr lang="en-US" dirty="0"/>
            </a:br>
            <a:r>
              <a:rPr lang="en-US" dirty="0"/>
              <a:t>Write down student responses. Discuss your findings.</a:t>
            </a:r>
          </a:p>
        </p:txBody>
      </p:sp>
      <p:pic>
        <p:nvPicPr>
          <p:cNvPr id="2056" name="Picture 8" descr="A group of young students talking in front of a laptop">
            <a:extLst>
              <a:ext uri="{FF2B5EF4-FFF2-40B4-BE49-F238E27FC236}">
                <a16:creationId xmlns:a16="http://schemas.microsoft.com/office/drawing/2014/main" id="{95150243-52DB-4C39-9D15-FE4CFED5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25" y="2898940"/>
            <a:ext cx="5270150" cy="3518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CCAC97-432C-430E-9CC9-7C724172327F}"/>
              </a:ext>
            </a:extLst>
          </p:cNvPr>
          <p:cNvSpPr txBox="1"/>
          <p:nvPr/>
        </p:nvSpPr>
        <p:spPr>
          <a:xfrm>
            <a:off x="1639558" y="214563"/>
            <a:ext cx="8471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</a:t>
            </a:r>
            <a:r>
              <a:rPr lang="en-US" sz="3200" b="1" dirty="0"/>
              <a:t>color</a:t>
            </a:r>
            <a:r>
              <a:rPr lang="en-US" sz="3200" dirty="0"/>
              <a:t> stands out to you? </a:t>
            </a:r>
          </a:p>
          <a:p>
            <a:pPr algn="ctr"/>
            <a:r>
              <a:rPr lang="en-US" sz="3200" dirty="0"/>
              <a:t>What </a:t>
            </a:r>
            <a:r>
              <a:rPr lang="en-US" sz="3200" b="1" dirty="0"/>
              <a:t>emotions</a:t>
            </a:r>
            <a:r>
              <a:rPr lang="en-US" sz="3200" dirty="0"/>
              <a:t> does it elicit?</a:t>
            </a:r>
          </a:p>
          <a:p>
            <a:pPr algn="ctr"/>
            <a:r>
              <a:rPr lang="en-US" sz="3200" dirty="0"/>
              <a:t>How do the colors affect your </a:t>
            </a:r>
            <a:r>
              <a:rPr lang="en-US" sz="3200" b="1" dirty="0"/>
              <a:t>thoughts</a:t>
            </a:r>
            <a:r>
              <a:rPr lang="en-US" sz="3200" dirty="0"/>
              <a:t>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F6E23F-A9F6-47C1-0448-122E3D0F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91" y="1780174"/>
            <a:ext cx="7349549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9E528-CA82-6614-348A-59FBADF78CBE}"/>
              </a:ext>
            </a:extLst>
          </p:cNvPr>
          <p:cNvSpPr txBox="1"/>
          <p:nvPr/>
        </p:nvSpPr>
        <p:spPr>
          <a:xfrm>
            <a:off x="2080991" y="6098725"/>
            <a:ext cx="2731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If We All Held Hands (2023 Exhibit)</a:t>
            </a:r>
          </a:p>
          <a:p>
            <a:r>
              <a:rPr lang="en-US" sz="1000" dirty="0"/>
              <a:t>by: Eric </a:t>
            </a:r>
            <a:r>
              <a:rPr lang="en-US" sz="1000" dirty="0" err="1"/>
              <a:t>Applequist</a:t>
            </a:r>
            <a:r>
              <a:rPr lang="en-US" sz="1000" dirty="0"/>
              <a:t>, Moline, Illinois,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5602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6A5A-E144-4D82-8809-1AD75A1D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029DB2"/>
                </a:solidFill>
                <a:latin typeface="+mn-lt"/>
              </a:rPr>
              <a:t>Discussio</a:t>
            </a:r>
            <a:r>
              <a:rPr lang="en-US" b="1" dirty="0">
                <a:solidFill>
                  <a:srgbClr val="029DB2"/>
                </a:solidFill>
                <a:latin typeface="+mn-lt"/>
              </a:rPr>
              <a:t>n 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43F2-D251-4644-9B81-C3FD5653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81732" cy="4805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What do you think the relationship is between the two children?</a:t>
            </a:r>
          </a:p>
          <a:p>
            <a:pPr>
              <a:buFontTx/>
              <a:buChar char="-"/>
            </a:pPr>
            <a:r>
              <a:rPr lang="en-US" dirty="0"/>
              <a:t>What do you notice about the children?</a:t>
            </a:r>
          </a:p>
          <a:p>
            <a:pPr>
              <a:buFontTx/>
              <a:buChar char="-"/>
            </a:pPr>
            <a:r>
              <a:rPr lang="en-US" dirty="0"/>
              <a:t>Where do you think the children are and how did they get there?</a:t>
            </a:r>
          </a:p>
          <a:p>
            <a:pPr>
              <a:buFontTx/>
              <a:buChar char="-"/>
            </a:pPr>
            <a:r>
              <a:rPr lang="en-US" dirty="0"/>
              <a:t>Where do you think the children are going?</a:t>
            </a:r>
          </a:p>
          <a:p>
            <a:pPr>
              <a:buFontTx/>
              <a:buChar char="-"/>
            </a:pPr>
            <a:r>
              <a:rPr lang="en-US" dirty="0"/>
              <a:t>How do you think the children feeling?</a:t>
            </a:r>
          </a:p>
          <a:p>
            <a:pPr>
              <a:buFontTx/>
              <a:buChar char="-"/>
            </a:pPr>
            <a:r>
              <a:rPr lang="en-US" dirty="0"/>
              <a:t>Why do you think there aren’t any adults in the picture?</a:t>
            </a:r>
          </a:p>
          <a:p>
            <a:pPr>
              <a:buFontTx/>
              <a:buChar char="-"/>
            </a:pPr>
            <a:r>
              <a:rPr lang="en-US" dirty="0"/>
              <a:t>How would you feel if you were one of the children?</a:t>
            </a:r>
          </a:p>
          <a:p>
            <a:pPr>
              <a:buFontTx/>
              <a:buChar char="-"/>
            </a:pPr>
            <a:r>
              <a:rPr lang="en-US" dirty="0"/>
              <a:t>Why do you think the author titled his artwork, “If We All Held Hands”?</a:t>
            </a:r>
          </a:p>
          <a:p>
            <a:pPr>
              <a:buFontTx/>
              <a:buChar char="-"/>
            </a:pPr>
            <a:r>
              <a:rPr lang="en-US" dirty="0"/>
              <a:t>What questions would you ask the artist of this painting?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8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FD28B6F-2484-CF9B-95A6-86AD2F874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873" y="692929"/>
            <a:ext cx="10625559" cy="738671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29DB2"/>
                </a:solidFill>
                <a:latin typeface="+mn-lt"/>
              </a:rPr>
              <a:t>Author’s Statement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F0CAB7-8BA0-B8FC-EA7C-AF4606B3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53" y="2810303"/>
            <a:ext cx="5449209" cy="322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28BD4E-4E2B-3A5A-578F-4E76B2B29484}"/>
              </a:ext>
            </a:extLst>
          </p:cNvPr>
          <p:cNvSpPr txBox="1"/>
          <p:nvPr/>
        </p:nvSpPr>
        <p:spPr>
          <a:xfrm>
            <a:off x="1775832" y="1477763"/>
            <a:ext cx="97757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We’ve discussed your thoughts and feelings about this artwork. </a:t>
            </a:r>
          </a:p>
          <a:p>
            <a:pPr marL="0" indent="0">
              <a:buNone/>
            </a:pPr>
            <a:r>
              <a:rPr lang="en-US" sz="2400" dirty="0"/>
              <a:t>Here’s a statement from the artist about his painting: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1F404-F926-18CC-B39B-5D497E60DBD1}"/>
              </a:ext>
            </a:extLst>
          </p:cNvPr>
          <p:cNvSpPr txBox="1"/>
          <p:nvPr/>
        </p:nvSpPr>
        <p:spPr>
          <a:xfrm>
            <a:off x="881873" y="2684482"/>
            <a:ext cx="52141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“We all possess great gifts enabling us to bring comfort to others. Whether it is just a smile when passing a stranger on the street, a casual wave or holding a hand to reassure or show affection. We can’t forget the things that make us so uniquely human. We are endowed with a great power to ease the suffering of others through the most simple human expressions. Use these wonderful gifts everyday!”</a:t>
            </a:r>
          </a:p>
        </p:txBody>
      </p:sp>
    </p:spTree>
    <p:extLst>
      <p:ext uri="{BB962C8B-B14F-4D97-AF65-F5344CB8AC3E}">
        <p14:creationId xmlns:p14="http://schemas.microsoft.com/office/powerpoint/2010/main" val="155442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7446</TotalTime>
  <Words>473</Words>
  <Application>Microsoft Office PowerPoint</Application>
  <PresentationFormat>Widescreen</PresentationFormat>
  <Paragraphs>58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What do you notice and wonder about this painting?</vt:lpstr>
      <vt:lpstr>PowerPoint Presentation</vt:lpstr>
      <vt:lpstr>PowerPoint Presentation</vt:lpstr>
      <vt:lpstr>Empathy</vt:lpstr>
      <vt:lpstr>Be Kind by Pat Zietlow Miller</vt:lpstr>
      <vt:lpstr>Interview Your Classmates</vt:lpstr>
      <vt:lpstr>PowerPoint Presentation</vt:lpstr>
      <vt:lpstr>Discussion Questions</vt:lpstr>
      <vt:lpstr>Author’s Statement</vt:lpstr>
      <vt:lpstr>Write About It: What Happened?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Jewell-Plocher</cp:lastModifiedBy>
  <cp:revision>60</cp:revision>
  <dcterms:created xsi:type="dcterms:W3CDTF">2020-12-11T17:48:51Z</dcterms:created>
  <dcterms:modified xsi:type="dcterms:W3CDTF">2022-12-16T14:41:23Z</dcterms:modified>
</cp:coreProperties>
</file>