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E24"/>
    <a:srgbClr val="87C640"/>
    <a:srgbClr val="029DB2"/>
    <a:srgbClr val="FDB72D"/>
    <a:srgbClr val="DFB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9"/>
    <p:restoredTop sz="91363" autoAdjust="0"/>
  </p:normalViewPr>
  <p:slideViewPr>
    <p:cSldViewPr snapToGrid="0" snapToObjects="1">
      <p:cViewPr varScale="1">
        <p:scale>
          <a:sx n="72" d="100"/>
          <a:sy n="72" d="100"/>
        </p:scale>
        <p:origin x="4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14A5-BEA9-064B-8437-737288D3FD0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4BAD-54A8-0147-A1BA-9273AEF5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396F-D26F-4E39-822C-B3F4FA394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3A395-F1D0-4AC2-B383-32C388B1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131-95E3-4A3B-8C0E-0562A1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63-C95D-4F9A-8C20-0896E94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3AEB-5DF4-4608-96E8-1004B01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93A7-8E4E-4AA5-A4D9-75EDA49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3349-21A3-47A7-9656-FC4681A0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CA0D-5386-4637-A67C-43638EB9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937-1934-4AC5-94B0-D0A8DD8E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9209-0C11-4637-B479-DB323B1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4B42-8E8D-428E-8DE5-F94DCFF2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AA7E-D6E9-41E3-AAEC-4746B961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AFF8-4ECB-4DDB-BE19-BF970CD9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65-40C2-474D-AE98-A54004C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7B96-54C6-4DAB-BA90-E3F79FD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EC4-6FF9-4AAE-B8CF-3DEB6E71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A74-06C4-44DB-B09A-FF26C3D8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2285-903E-4F09-9461-D7397CA4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2740-10B1-44A6-8E97-C086A2B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B4F6-579A-4DFB-AAB1-6076C73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F521-4B46-4CF4-8128-142A6677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DFF7-65DB-4C2A-955F-4BF08A0D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2088-E665-4946-9E09-1617E5F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6AB3-C0B6-4548-B5D1-2489B29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FC2-65CD-4092-A434-D3AAE87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9F6-8DE3-4544-96A6-11B9F8C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F86A-5C58-4D57-9308-92918D3C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FEA1-3B91-4FB6-A392-423FD887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CB97-4B64-4599-8FB8-C9E8E3A9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BC15-ED47-4693-8A71-35551CB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203-550F-47E5-A930-DB475D6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0F2-7D13-4106-B011-B6D08AF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4B0-4316-4329-88F5-CC25F1B9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F9D7D-41A5-469A-BD6E-645F427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A6B34-514C-408E-85F4-55854583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9E2B-21AF-4214-9E25-DC25CFAD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D5C-87B6-4829-B163-9616DF5E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134F-AA63-42AA-BD23-663ED85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E6122-6F69-4F49-BF6E-85D490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A16-2F9A-4150-8C6C-C914A82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CF9-C4C4-461B-BF7D-913A80E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39E5-7AD2-4F94-A435-1A07E8B5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7D69-0F49-4FD3-8536-A4E5134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17C5-0BF9-4287-82E4-B953D3E0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9BBE-32D3-4E3C-90E5-73EDCEF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7231-4738-4E90-A78F-B35CAD50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BA8-D873-4409-B755-95FFB40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2294-65C4-4A0C-AFA5-38509D6E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5D46-E7A5-4779-AF54-A40A63BD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A80B-0658-4A29-8B3B-349F01C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BC5F-3036-4F38-A0E3-9234CEB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43E5-2DA5-4C73-A085-B845A2F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B66F-AFE8-43F5-9376-1B8127D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18905-E9C6-4716-B42A-9E26C066F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CEC-4190-43D0-8272-85CC3D7C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FA14-110A-4F71-93B3-1275291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DC643-C79A-4619-923E-3A1D4F5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C21C-2DE3-4EE1-8646-5C86EDC4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665E-420D-4C31-AD26-C8E4C85E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66F25-2D7E-4FAC-83A5-218CD2F7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110B-96D6-4CEC-8DE1-6623FDDB0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8367-EBA7-4024-9728-D65BDDC7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70C3-C530-468D-B309-C83B14A5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TldiZu8S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3B4D6-80AA-4565-8BEF-E75F27F0D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29DB2"/>
                </a:solidFill>
                <a:latin typeface="+mn-lt"/>
              </a:rPr>
              <a:t>Compare and Contrast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D44A76A-5D80-4FA4-A911-0C1514055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Embracing Our Differences</a:t>
            </a:r>
          </a:p>
        </p:txBody>
      </p:sp>
    </p:spTree>
    <p:extLst>
      <p:ext uri="{BB962C8B-B14F-4D97-AF65-F5344CB8AC3E}">
        <p14:creationId xmlns:p14="http://schemas.microsoft.com/office/powerpoint/2010/main" val="34489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7567" cy="1325563"/>
          </a:xfrm>
        </p:spPr>
        <p:txBody>
          <a:bodyPr/>
          <a:lstStyle/>
          <a:p>
            <a:r>
              <a:rPr lang="en-US" b="1" dirty="0">
                <a:solidFill>
                  <a:srgbClr val="029DB2"/>
                </a:solidFill>
                <a:latin typeface="+mn-lt"/>
              </a:rPr>
              <a:t>Compare and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019" y="1690688"/>
            <a:ext cx="6900530" cy="461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What does it mean to </a:t>
            </a:r>
            <a:r>
              <a:rPr lang="en-US" b="1" dirty="0"/>
              <a:t>compare</a:t>
            </a:r>
            <a:r>
              <a:rPr lang="en-US" dirty="0"/>
              <a:t> and </a:t>
            </a:r>
            <a:r>
              <a:rPr lang="en-US" b="1" dirty="0"/>
              <a:t>contrast</a:t>
            </a:r>
            <a:r>
              <a:rPr lang="en-US" dirty="0"/>
              <a:t>?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It means to look at how two or more things are similar and different.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Key words that authors use when they compare and contrast include </a:t>
            </a:r>
            <a:r>
              <a:rPr lang="en-US" b="1" dirty="0"/>
              <a:t>same, both, also, alike, like, different, in common, however, but </a:t>
            </a:r>
            <a:r>
              <a:rPr lang="en-US" dirty="0"/>
              <a:t>and</a:t>
            </a:r>
            <a:r>
              <a:rPr lang="en-US" b="1" dirty="0"/>
              <a:t> on the other hand.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7CC58-EF54-4D7A-ABF8-0BBC7F128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3" y="1525985"/>
            <a:ext cx="5181597" cy="461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 </a:t>
            </a:r>
          </a:p>
          <a:p>
            <a:pPr marL="0" indent="0">
              <a:buNone/>
            </a:pPr>
            <a:r>
              <a:rPr lang="en-US"/>
              <a:t>    You can use a Venn Diagram to          help you compare and contrast.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Venn Diagram: Definition, Types and What It's Used For | Indeed.com">
            <a:extLst>
              <a:ext uri="{FF2B5EF4-FFF2-40B4-BE49-F238E27FC236}">
                <a16:creationId xmlns:a16="http://schemas.microsoft.com/office/drawing/2014/main" id="{8D1DB4E5-F708-4984-A03D-A6D854A3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03" y="2939474"/>
            <a:ext cx="5181599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F2C4E-1D5A-A359-0BEA-684C14AD5F32}"/>
              </a:ext>
            </a:extLst>
          </p:cNvPr>
          <p:cNvSpPr txBox="1"/>
          <p:nvPr/>
        </p:nvSpPr>
        <p:spPr>
          <a:xfrm>
            <a:off x="8068339" y="6065012"/>
            <a:ext cx="315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here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definition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94" y="190517"/>
            <a:ext cx="9037320" cy="931660"/>
          </a:xfrm>
        </p:spPr>
        <p:txBody>
          <a:bodyPr/>
          <a:lstStyle/>
          <a:p>
            <a:r>
              <a:rPr lang="en-US" b="1" dirty="0">
                <a:solidFill>
                  <a:srgbClr val="029DB2"/>
                </a:solidFill>
                <a:latin typeface="+mn-lt"/>
              </a:rPr>
              <a:t>Be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325" y="825591"/>
            <a:ext cx="4783620" cy="38331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400" b="1" dirty="0"/>
              <a:t> What the artist had to say about the piece: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400" dirty="0"/>
              <a:t>“In this collaborative artwork, we wanted to portray the idea that all the things that make us different should be celebrated because our uniqueness makes the world a more colorful place. The students represented this idea as crayons, but instead of making their characters one solid color, they reflected their uniqueness with a variety of colors, facial features, and design elements. While we were positioning the crayons on the poster, the students joined the crayons together so that they were holding hands.”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None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49494-1E31-762F-1B7F-C06CA690C7A0}"/>
              </a:ext>
            </a:extLst>
          </p:cNvPr>
          <p:cNvSpPr txBox="1"/>
          <p:nvPr/>
        </p:nvSpPr>
        <p:spPr>
          <a:xfrm>
            <a:off x="5135976" y="5730948"/>
            <a:ext cx="536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 You</a:t>
            </a:r>
          </a:p>
          <a:p>
            <a:r>
              <a:rPr lang="en-US" dirty="0"/>
              <a:t>by: Ms. Motta’s First Grade Class (Emma E. Booker Elementary in Sarasota, Fl)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37915-7051-D74F-C758-FE48B686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976" y="1122177"/>
            <a:ext cx="6703668" cy="460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946E5A-4431-0057-29CB-23A241D4550A}"/>
              </a:ext>
            </a:extLst>
          </p:cNvPr>
          <p:cNvSpPr/>
          <p:nvPr/>
        </p:nvSpPr>
        <p:spPr>
          <a:xfrm>
            <a:off x="0" y="4658763"/>
            <a:ext cx="2275367" cy="2199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4CFEC-3390-F197-1AB4-D37229774746}"/>
              </a:ext>
            </a:extLst>
          </p:cNvPr>
          <p:cNvSpPr txBox="1"/>
          <p:nvPr/>
        </p:nvSpPr>
        <p:spPr>
          <a:xfrm>
            <a:off x="290325" y="4770242"/>
            <a:ext cx="478362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do </a:t>
            </a:r>
            <a:r>
              <a:rPr lang="en-US" b="1" dirty="0"/>
              <a:t>you</a:t>
            </a:r>
            <a:r>
              <a:rPr lang="en-US" dirty="0"/>
              <a:t> think about when you look at this piece of art?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How does this piece of art make you </a:t>
            </a:r>
            <a:r>
              <a:rPr lang="en-US" b="1" dirty="0"/>
              <a:t>feel</a:t>
            </a:r>
            <a:r>
              <a:rPr lang="en-US" dirty="0"/>
              <a:t>?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theme</a:t>
            </a:r>
            <a:r>
              <a:rPr lang="en-US" dirty="0"/>
              <a:t> of this piece?</a:t>
            </a:r>
          </a:p>
        </p:txBody>
      </p:sp>
    </p:spTree>
    <p:extLst>
      <p:ext uri="{BB962C8B-B14F-4D97-AF65-F5344CB8AC3E}">
        <p14:creationId xmlns:p14="http://schemas.microsoft.com/office/powerpoint/2010/main" val="1451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29" y="186816"/>
            <a:ext cx="9037320" cy="931660"/>
          </a:xfrm>
        </p:spPr>
        <p:txBody>
          <a:bodyPr/>
          <a:lstStyle/>
          <a:p>
            <a:r>
              <a:rPr lang="en-US" b="1" dirty="0">
                <a:solidFill>
                  <a:srgbClr val="FDB72D"/>
                </a:solidFill>
                <a:latin typeface="+mn-lt"/>
              </a:rPr>
              <a:t>Different is Better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EAC65F-30C3-7069-5FB9-A8DAB69EF6C4}"/>
              </a:ext>
            </a:extLst>
          </p:cNvPr>
          <p:cNvSpPr txBox="1">
            <a:spLocks/>
          </p:cNvSpPr>
          <p:nvPr/>
        </p:nvSpPr>
        <p:spPr>
          <a:xfrm>
            <a:off x="838200" y="755695"/>
            <a:ext cx="9037320" cy="93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BA2C5B-E62F-B965-2B34-4954B10FB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2228" y="1576790"/>
            <a:ext cx="5293041" cy="4964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What the artist had to say about the piece: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/>
              <a:t>“In a world where you are asked to fit in, stand out and do it proudly. Our differences make us unique, they should be celebrated and acknowledged. This artwork depicts a dull, grey billboard being pasted over with a vibrant portrait of a very happy bunch of people.”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96897-5B09-9C10-1917-5F89786D193B}"/>
              </a:ext>
            </a:extLst>
          </p:cNvPr>
          <p:cNvSpPr/>
          <p:nvPr/>
        </p:nvSpPr>
        <p:spPr>
          <a:xfrm>
            <a:off x="0" y="4658763"/>
            <a:ext cx="2275367" cy="2199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C3EBC-6948-4A66-A6C6-6B788B8307DD}"/>
              </a:ext>
            </a:extLst>
          </p:cNvPr>
          <p:cNvSpPr txBox="1"/>
          <p:nvPr/>
        </p:nvSpPr>
        <p:spPr>
          <a:xfrm>
            <a:off x="247859" y="5564561"/>
            <a:ext cx="49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is Better</a:t>
            </a:r>
            <a:endParaRPr lang="en-US" sz="1800" b="1" dirty="0"/>
          </a:p>
          <a:p>
            <a:r>
              <a:rPr lang="en-US" sz="1800" dirty="0"/>
              <a:t>by: Chanelle Lloyd (from Leeds, England)</a:t>
            </a:r>
          </a:p>
        </p:txBody>
      </p:sp>
      <p:pic>
        <p:nvPicPr>
          <p:cNvPr id="6" name="Picture 5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76265168-E70F-829F-3693-6CCBD1EE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6" y="1078077"/>
            <a:ext cx="6481382" cy="445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D9DE8-20CB-CFD2-429F-33BDFC755215}"/>
              </a:ext>
            </a:extLst>
          </p:cNvPr>
          <p:cNvSpPr txBox="1"/>
          <p:nvPr/>
        </p:nvSpPr>
        <p:spPr>
          <a:xfrm>
            <a:off x="6729241" y="4636410"/>
            <a:ext cx="478362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do </a:t>
            </a:r>
            <a:r>
              <a:rPr lang="en-US" b="1" dirty="0"/>
              <a:t>you</a:t>
            </a:r>
            <a:r>
              <a:rPr lang="en-US" dirty="0"/>
              <a:t> think about when you look at this piece of art?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How does this piece of art make you </a:t>
            </a:r>
            <a:r>
              <a:rPr lang="en-US" b="1" dirty="0"/>
              <a:t>feel</a:t>
            </a:r>
            <a:r>
              <a:rPr lang="en-US" dirty="0"/>
              <a:t>?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b="1" dirty="0"/>
              <a:t>theme</a:t>
            </a:r>
            <a:r>
              <a:rPr lang="en-US" dirty="0"/>
              <a:t> of this piece?</a:t>
            </a:r>
          </a:p>
        </p:txBody>
      </p:sp>
    </p:spTree>
    <p:extLst>
      <p:ext uri="{BB962C8B-B14F-4D97-AF65-F5344CB8AC3E}">
        <p14:creationId xmlns:p14="http://schemas.microsoft.com/office/powerpoint/2010/main" val="250818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296" y="471783"/>
            <a:ext cx="4551286" cy="1325563"/>
          </a:xfrm>
        </p:spPr>
        <p:txBody>
          <a:bodyPr/>
          <a:lstStyle/>
          <a:p>
            <a:r>
              <a:rPr lang="en-US" b="1" dirty="0">
                <a:solidFill>
                  <a:srgbClr val="FDB72D"/>
                </a:solidFill>
                <a:latin typeface="+mn-lt"/>
              </a:rPr>
              <a:t>Different is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F4BC2-F4EC-1131-F47E-4608850D6471}"/>
              </a:ext>
            </a:extLst>
          </p:cNvPr>
          <p:cNvSpPr txBox="1"/>
          <p:nvPr/>
        </p:nvSpPr>
        <p:spPr>
          <a:xfrm>
            <a:off x="3347927" y="734139"/>
            <a:ext cx="22142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29DB2"/>
                </a:solidFill>
              </a:rPr>
              <a:t>Be You </a:t>
            </a:r>
            <a:endParaRPr lang="en-US" sz="4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51CF97-AFFE-3D0F-0C0E-7341B3226C4F}"/>
              </a:ext>
            </a:extLst>
          </p:cNvPr>
          <p:cNvSpPr/>
          <p:nvPr/>
        </p:nvSpPr>
        <p:spPr>
          <a:xfrm>
            <a:off x="5199320" y="1519283"/>
            <a:ext cx="5157216" cy="5157963"/>
          </a:xfrm>
          <a:prstGeom prst="ellipse">
            <a:avLst/>
          </a:prstGeom>
          <a:noFill/>
          <a:ln w="76200">
            <a:solidFill>
              <a:srgbClr val="FDB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313FC-D7C8-73EF-43E6-B1D0F707F0D4}"/>
              </a:ext>
            </a:extLst>
          </p:cNvPr>
          <p:cNvSpPr/>
          <p:nvPr/>
        </p:nvSpPr>
        <p:spPr>
          <a:xfrm>
            <a:off x="1803991" y="1519282"/>
            <a:ext cx="5157216" cy="5157963"/>
          </a:xfrm>
          <a:prstGeom prst="ellipse">
            <a:avLst/>
          </a:prstGeom>
          <a:noFill/>
          <a:ln w="76200">
            <a:solidFill>
              <a:srgbClr val="029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9D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0ACA0E-F822-1605-3328-CCBBE69C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719" y="1393604"/>
            <a:ext cx="4551286" cy="1325563"/>
          </a:xfrm>
        </p:spPr>
        <p:txBody>
          <a:bodyPr/>
          <a:lstStyle/>
          <a:p>
            <a:r>
              <a:rPr lang="en-US" b="1" dirty="0">
                <a:solidFill>
                  <a:srgbClr val="FDB72D"/>
                </a:solidFill>
                <a:latin typeface="+mn-lt"/>
              </a:rPr>
              <a:t>Different is 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8C050-B93B-5A45-247B-22D417EAE0D6}"/>
              </a:ext>
            </a:extLst>
          </p:cNvPr>
          <p:cNvSpPr txBox="1"/>
          <p:nvPr/>
        </p:nvSpPr>
        <p:spPr>
          <a:xfrm>
            <a:off x="1986959" y="1671666"/>
            <a:ext cx="22142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29DB2"/>
                </a:solidFill>
              </a:rPr>
              <a:t>Be You 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50296-9223-8ECF-1A94-BB380432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2" y="2429981"/>
            <a:ext cx="5791204" cy="398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F29CA211-7B36-4810-0415-267610B5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86" y="2429982"/>
            <a:ext cx="5791202" cy="398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59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BDB5-9A8D-46F6-93AB-272D7212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5" y="4379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Flip over your paper and sketch a quick self- portrait. When </a:t>
            </a:r>
            <a:r>
              <a:rPr lang="en-US" b="1" dirty="0">
                <a:latin typeface="+mn-lt"/>
              </a:rPr>
              <a:t>you</a:t>
            </a:r>
            <a:r>
              <a:rPr lang="en-US" dirty="0">
                <a:latin typeface="+mn-lt"/>
              </a:rPr>
              <a:t> are done, you will use your drawing to compare yourself to a friend.</a:t>
            </a:r>
          </a:p>
        </p:txBody>
      </p:sp>
      <p:pic>
        <p:nvPicPr>
          <p:cNvPr id="3074" name="Picture 2" descr="Build Confidence With a Self-Portrait | Crafts… | PBS KIDS for Parents">
            <a:extLst>
              <a:ext uri="{FF2B5EF4-FFF2-40B4-BE49-F238E27FC236}">
                <a16:creationId xmlns:a16="http://schemas.microsoft.com/office/drawing/2014/main" id="{484B3F70-21B7-432F-9C36-2AE7E1A656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" y="3031208"/>
            <a:ext cx="5054871" cy="283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3226F-C411-4726-8C98-57E90A1C3BBF}"/>
              </a:ext>
            </a:extLst>
          </p:cNvPr>
          <p:cNvSpPr txBox="1"/>
          <p:nvPr/>
        </p:nvSpPr>
        <p:spPr>
          <a:xfrm>
            <a:off x="6819926" y="2192476"/>
            <a:ext cx="440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en-US" sz="3200" b="1" dirty="0">
                <a:solidFill>
                  <a:srgbClr val="EF3E24"/>
                </a:solidFill>
              </a:rPr>
              <a:t>Zoe</a:t>
            </a:r>
            <a:r>
              <a:rPr lang="en-US" sz="3200" dirty="0"/>
              <a:t>                </a:t>
            </a:r>
            <a:r>
              <a:rPr lang="en-US" sz="3200" b="1" dirty="0">
                <a:solidFill>
                  <a:srgbClr val="87C640"/>
                </a:solidFill>
              </a:rPr>
              <a:t>Fred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76ECFE-AB1F-331C-0830-00A6A928AB17}"/>
              </a:ext>
            </a:extLst>
          </p:cNvPr>
          <p:cNvSpPr>
            <a:spLocks noChangeAspect="1"/>
          </p:cNvSpPr>
          <p:nvPr/>
        </p:nvSpPr>
        <p:spPr>
          <a:xfrm>
            <a:off x="8495414" y="2798287"/>
            <a:ext cx="3296094" cy="3296571"/>
          </a:xfrm>
          <a:prstGeom prst="ellipse">
            <a:avLst/>
          </a:prstGeom>
          <a:noFill/>
          <a:ln w="76200">
            <a:solidFill>
              <a:srgbClr val="87C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33228A-E967-C1F4-8EE5-D31AF242DD90}"/>
              </a:ext>
            </a:extLst>
          </p:cNvPr>
          <p:cNvSpPr>
            <a:spLocks noChangeAspect="1"/>
          </p:cNvSpPr>
          <p:nvPr/>
        </p:nvSpPr>
        <p:spPr>
          <a:xfrm>
            <a:off x="6397256" y="2891577"/>
            <a:ext cx="3296094" cy="3296571"/>
          </a:xfrm>
          <a:prstGeom prst="ellipse">
            <a:avLst/>
          </a:prstGeom>
          <a:noFill/>
          <a:ln w="76200">
            <a:solidFill>
              <a:srgbClr val="EF3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9D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2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404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Compare and Contrast</vt:lpstr>
      <vt:lpstr>Compare and Contrast</vt:lpstr>
      <vt:lpstr>Be You</vt:lpstr>
      <vt:lpstr>Different is Better</vt:lpstr>
      <vt:lpstr>Different is Better</vt:lpstr>
      <vt:lpstr>Different is Better</vt:lpstr>
      <vt:lpstr>Flip over your paper and sketch a quick self- portrait. When you are done, you will use your drawing to compare yourself to a friend.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Jewell-Plocher</cp:lastModifiedBy>
  <cp:revision>36</cp:revision>
  <dcterms:created xsi:type="dcterms:W3CDTF">2020-12-11T17:48:51Z</dcterms:created>
  <dcterms:modified xsi:type="dcterms:W3CDTF">2022-12-16T15:22:20Z</dcterms:modified>
</cp:coreProperties>
</file>