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4"/>
  </p:sldMasterIdLst>
  <p:notesMasterIdLst>
    <p:notesMasterId r:id="rId15"/>
  </p:notesMasterIdLst>
  <p:handoutMasterIdLst>
    <p:handoutMasterId r:id="rId16"/>
  </p:handoutMasterIdLst>
  <p:sldIdLst>
    <p:sldId id="279" r:id="rId5"/>
    <p:sldId id="281" r:id="rId6"/>
    <p:sldId id="280" r:id="rId7"/>
    <p:sldId id="272" r:id="rId8"/>
    <p:sldId id="275" r:id="rId9"/>
    <p:sldId id="274" r:id="rId10"/>
    <p:sldId id="258" r:id="rId11"/>
    <p:sldId id="282" r:id="rId12"/>
    <p:sldId id="283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DB2"/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727268-FEBE-4477-8BED-9DD375C3BC83}" v="6" dt="2023-01-13T14:49:24.1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04" autoAdjust="0"/>
  </p:normalViewPr>
  <p:slideViewPr>
    <p:cSldViewPr snapToGrid="0">
      <p:cViewPr varScale="1">
        <p:scale>
          <a:sx n="71" d="100"/>
          <a:sy n="71" d="100"/>
        </p:scale>
        <p:origin x="103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Jewell-Plocher" userId="b6d50a4e-317c-4ff6-9dc1-a0ed2f46af01" providerId="ADAL" clId="{D8727268-FEBE-4477-8BED-9DD375C3BC83}"/>
    <pc:docChg chg="undo custSel modSld">
      <pc:chgData name="Ben Jewell-Plocher" userId="b6d50a4e-317c-4ff6-9dc1-a0ed2f46af01" providerId="ADAL" clId="{D8727268-FEBE-4477-8BED-9DD375C3BC83}" dt="2023-01-13T14:50:24.091" v="191" actId="1035"/>
      <pc:docMkLst>
        <pc:docMk/>
      </pc:docMkLst>
      <pc:sldChg chg="addSp delSp modSp mod">
        <pc:chgData name="Ben Jewell-Plocher" userId="b6d50a4e-317c-4ff6-9dc1-a0ed2f46af01" providerId="ADAL" clId="{D8727268-FEBE-4477-8BED-9DD375C3BC83}" dt="2023-01-13T14:50:24.091" v="191" actId="1035"/>
        <pc:sldMkLst>
          <pc:docMk/>
          <pc:sldMk cId="3358672264" sldId="283"/>
        </pc:sldMkLst>
        <pc:spChg chg="mod">
          <ac:chgData name="Ben Jewell-Plocher" userId="b6d50a4e-317c-4ff6-9dc1-a0ed2f46af01" providerId="ADAL" clId="{D8727268-FEBE-4477-8BED-9DD375C3BC83}" dt="2023-01-13T14:50:24.091" v="191" actId="1035"/>
          <ac:spMkLst>
            <pc:docMk/>
            <pc:sldMk cId="3358672264" sldId="283"/>
            <ac:spMk id="3" creationId="{55C061E5-C614-8B2F-0FCA-E181009CEF62}"/>
          </ac:spMkLst>
        </pc:spChg>
        <pc:spChg chg="mod topLvl">
          <ac:chgData name="Ben Jewell-Plocher" userId="b6d50a4e-317c-4ff6-9dc1-a0ed2f46af01" providerId="ADAL" clId="{D8727268-FEBE-4477-8BED-9DD375C3BC83}" dt="2023-01-13T14:49:59.918" v="142" actId="1035"/>
          <ac:spMkLst>
            <pc:docMk/>
            <pc:sldMk cId="3358672264" sldId="283"/>
            <ac:spMk id="5" creationId="{1DAAD147-4418-5F32-CDB8-E44A75AF138E}"/>
          </ac:spMkLst>
        </pc:spChg>
        <pc:spChg chg="mod topLvl">
          <ac:chgData name="Ben Jewell-Plocher" userId="b6d50a4e-317c-4ff6-9dc1-a0ed2f46af01" providerId="ADAL" clId="{D8727268-FEBE-4477-8BED-9DD375C3BC83}" dt="2023-01-13T14:49:59.918" v="142" actId="1035"/>
          <ac:spMkLst>
            <pc:docMk/>
            <pc:sldMk cId="3358672264" sldId="283"/>
            <ac:spMk id="6" creationId="{34E80010-AE48-2D6B-DCC3-20700F1CA909}"/>
          </ac:spMkLst>
        </pc:spChg>
        <pc:spChg chg="mod topLvl">
          <ac:chgData name="Ben Jewell-Plocher" userId="b6d50a4e-317c-4ff6-9dc1-a0ed2f46af01" providerId="ADAL" clId="{D8727268-FEBE-4477-8BED-9DD375C3BC83}" dt="2023-01-13T14:50:15.659" v="175" actId="1035"/>
          <ac:spMkLst>
            <pc:docMk/>
            <pc:sldMk cId="3358672264" sldId="283"/>
            <ac:spMk id="8" creationId="{1CDBEFD7-A2B8-24CC-8D5A-BEDF771F3F00}"/>
          </ac:spMkLst>
        </pc:spChg>
        <pc:spChg chg="mod topLvl">
          <ac:chgData name="Ben Jewell-Plocher" userId="b6d50a4e-317c-4ff6-9dc1-a0ed2f46af01" providerId="ADAL" clId="{D8727268-FEBE-4477-8BED-9DD375C3BC83}" dt="2023-01-13T14:50:15.659" v="175" actId="1035"/>
          <ac:spMkLst>
            <pc:docMk/>
            <pc:sldMk cId="3358672264" sldId="283"/>
            <ac:spMk id="9" creationId="{8C98EDF4-B966-7866-B694-CB34CEF03A30}"/>
          </ac:spMkLst>
        </pc:spChg>
        <pc:spChg chg="add mod">
          <ac:chgData name="Ben Jewell-Plocher" userId="b6d50a4e-317c-4ff6-9dc1-a0ed2f46af01" providerId="ADAL" clId="{D8727268-FEBE-4477-8BED-9DD375C3BC83}" dt="2023-01-13T14:50:15.659" v="175" actId="1035"/>
          <ac:spMkLst>
            <pc:docMk/>
            <pc:sldMk cId="3358672264" sldId="283"/>
            <ac:spMk id="11" creationId="{BAACA048-BF47-8F81-0460-C1ECD8A8EAEB}"/>
          </ac:spMkLst>
        </pc:spChg>
        <pc:spChg chg="add mod">
          <ac:chgData name="Ben Jewell-Plocher" userId="b6d50a4e-317c-4ff6-9dc1-a0ed2f46af01" providerId="ADAL" clId="{D8727268-FEBE-4477-8BED-9DD375C3BC83}" dt="2023-01-13T14:49:59.918" v="142" actId="1035"/>
          <ac:spMkLst>
            <pc:docMk/>
            <pc:sldMk cId="3358672264" sldId="283"/>
            <ac:spMk id="13" creationId="{70025E37-E93A-4A09-AC15-91A5F8745044}"/>
          </ac:spMkLst>
        </pc:spChg>
        <pc:grpChg chg="del mod">
          <ac:chgData name="Ben Jewell-Plocher" userId="b6d50a4e-317c-4ff6-9dc1-a0ed2f46af01" providerId="ADAL" clId="{D8727268-FEBE-4477-8BED-9DD375C3BC83}" dt="2023-01-13T14:49:24.135" v="97" actId="165"/>
          <ac:grpSpMkLst>
            <pc:docMk/>
            <pc:sldMk cId="3358672264" sldId="283"/>
            <ac:grpSpMk id="4" creationId="{25C615CB-070A-8D35-6B8F-9E0B370FCD9F}"/>
          </ac:grpSpMkLst>
        </pc:grpChg>
        <pc:graphicFrameChg chg="del mod">
          <ac:chgData name="Ben Jewell-Plocher" userId="b6d50a4e-317c-4ff6-9dc1-a0ed2f46af01" providerId="ADAL" clId="{D8727268-FEBE-4477-8BED-9DD375C3BC83}" dt="2023-01-13T14:44:55.309" v="2" actId="18245"/>
          <ac:graphicFrameMkLst>
            <pc:docMk/>
            <pc:sldMk cId="3358672264" sldId="283"/>
            <ac:graphicFrameMk id="2" creationId="{FA81B2D8-F767-D3C6-A368-50C97906C2F8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D01D8F-83D5-4694-8B25-52AA392E89B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DB12B06-0B5C-4A22-9324-DDC9F8FA2095}">
      <dgm:prSet phldrT="[Text]" custT="1"/>
      <dgm:spPr>
        <a:solidFill>
          <a:srgbClr val="FFFF00">
            <a:alpha val="50000"/>
          </a:srgb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3600" b="1" dirty="0"/>
            <a:t>The Girl </a:t>
          </a:r>
          <a:br>
            <a:rPr lang="en-US" sz="3600" b="1" dirty="0"/>
          </a:br>
          <a:r>
            <a:rPr lang="en-US" sz="3600" b="1" dirty="0"/>
            <a:t>Who Broke </a:t>
          </a:r>
          <a:br>
            <a:rPr lang="en-US" sz="3600" b="1" dirty="0"/>
          </a:br>
          <a:r>
            <a:rPr lang="en-US" sz="3600" b="1" dirty="0"/>
            <a:t>the Rules</a:t>
          </a:r>
        </a:p>
      </dgm:t>
    </dgm:pt>
    <dgm:pt modelId="{FF1BA9F9-9229-4E64-BFB7-C227A1ECEE48}" type="parTrans" cxnId="{40CFF1FA-A517-4A17-B722-0F7360F43F1B}">
      <dgm:prSet/>
      <dgm:spPr/>
      <dgm:t>
        <a:bodyPr/>
        <a:lstStyle/>
        <a:p>
          <a:endParaRPr lang="en-US"/>
        </a:p>
      </dgm:t>
    </dgm:pt>
    <dgm:pt modelId="{931153DB-27CF-4FB0-969E-D03C03693506}" type="sibTrans" cxnId="{40CFF1FA-A517-4A17-B722-0F7360F43F1B}">
      <dgm:prSet/>
      <dgm:spPr/>
      <dgm:t>
        <a:bodyPr/>
        <a:lstStyle/>
        <a:p>
          <a:endParaRPr lang="en-US"/>
        </a:p>
      </dgm:t>
    </dgm:pt>
    <dgm:pt modelId="{3D76F20C-FE50-4C2B-8752-B86967CCD649}">
      <dgm:prSet phldrT="[Text]" custT="1"/>
      <dgm:spPr>
        <a:solidFill>
          <a:schemeClr val="accent4">
            <a:alpha val="5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3600" b="1" dirty="0"/>
            <a:t>The Road</a:t>
          </a:r>
        </a:p>
      </dgm:t>
    </dgm:pt>
    <dgm:pt modelId="{265AC908-EF95-4532-926D-10088F04FAF4}" type="parTrans" cxnId="{E62B4B62-5420-4D8A-B3A0-51D2DE162B76}">
      <dgm:prSet/>
      <dgm:spPr/>
      <dgm:t>
        <a:bodyPr/>
        <a:lstStyle/>
        <a:p>
          <a:endParaRPr lang="en-US"/>
        </a:p>
      </dgm:t>
    </dgm:pt>
    <dgm:pt modelId="{D52B0073-D23E-4AAA-BE0D-5F4595D9408C}" type="sibTrans" cxnId="{E62B4B62-5420-4D8A-B3A0-51D2DE162B76}">
      <dgm:prSet/>
      <dgm:spPr/>
      <dgm:t>
        <a:bodyPr/>
        <a:lstStyle/>
        <a:p>
          <a:endParaRPr lang="en-US"/>
        </a:p>
      </dgm:t>
    </dgm:pt>
    <dgm:pt modelId="{C15FC375-7D47-4625-BF60-267CE050BDFF}" type="pres">
      <dgm:prSet presAssocID="{10D01D8F-83D5-4694-8B25-52AA392E89B9}" presName="compositeShape" presStyleCnt="0">
        <dgm:presLayoutVars>
          <dgm:chMax val="7"/>
          <dgm:dir/>
          <dgm:resizeHandles val="exact"/>
        </dgm:presLayoutVars>
      </dgm:prSet>
      <dgm:spPr/>
    </dgm:pt>
    <dgm:pt modelId="{79EEB662-E097-4914-A2D4-356F80242A84}" type="pres">
      <dgm:prSet presAssocID="{4DB12B06-0B5C-4A22-9324-DDC9F8FA2095}" presName="circ1" presStyleLbl="vennNode1" presStyleIdx="0" presStyleCnt="2"/>
      <dgm:spPr/>
    </dgm:pt>
    <dgm:pt modelId="{B33416FF-BC4C-436E-B051-C4D14D401E38}" type="pres">
      <dgm:prSet presAssocID="{4DB12B06-0B5C-4A22-9324-DDC9F8FA209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EA0D1BE-8A10-4B2C-95B6-E570929C9797}" type="pres">
      <dgm:prSet presAssocID="{3D76F20C-FE50-4C2B-8752-B86967CCD649}" presName="circ2" presStyleLbl="vennNode1" presStyleIdx="1" presStyleCnt="2"/>
      <dgm:spPr/>
    </dgm:pt>
    <dgm:pt modelId="{8DEA89F4-9131-400F-8F58-99F9B652747C}" type="pres">
      <dgm:prSet presAssocID="{3D76F20C-FE50-4C2B-8752-B86967CCD64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66C6B19-C811-41C3-8F22-D25679C12A89}" type="presOf" srcId="{10D01D8F-83D5-4694-8B25-52AA392E89B9}" destId="{C15FC375-7D47-4625-BF60-267CE050BDFF}" srcOrd="0" destOrd="0" presId="urn:microsoft.com/office/officeart/2005/8/layout/venn1"/>
    <dgm:cxn modelId="{E62B4B62-5420-4D8A-B3A0-51D2DE162B76}" srcId="{10D01D8F-83D5-4694-8B25-52AA392E89B9}" destId="{3D76F20C-FE50-4C2B-8752-B86967CCD649}" srcOrd="1" destOrd="0" parTransId="{265AC908-EF95-4532-926D-10088F04FAF4}" sibTransId="{D52B0073-D23E-4AAA-BE0D-5F4595D9408C}"/>
    <dgm:cxn modelId="{B409E881-D025-4643-A4CC-3C3B2FC1641E}" type="presOf" srcId="{3D76F20C-FE50-4C2B-8752-B86967CCD649}" destId="{8DEA89F4-9131-400F-8F58-99F9B652747C}" srcOrd="1" destOrd="0" presId="urn:microsoft.com/office/officeart/2005/8/layout/venn1"/>
    <dgm:cxn modelId="{B0519F98-A13B-42C1-953A-959C135EF77F}" type="presOf" srcId="{4DB12B06-0B5C-4A22-9324-DDC9F8FA2095}" destId="{79EEB662-E097-4914-A2D4-356F80242A84}" srcOrd="0" destOrd="0" presId="urn:microsoft.com/office/officeart/2005/8/layout/venn1"/>
    <dgm:cxn modelId="{8E70F9B5-3A42-47F7-B973-8BE7F49E10CE}" type="presOf" srcId="{3D76F20C-FE50-4C2B-8752-B86967CCD649}" destId="{8EA0D1BE-8A10-4B2C-95B6-E570929C9797}" srcOrd="0" destOrd="0" presId="urn:microsoft.com/office/officeart/2005/8/layout/venn1"/>
    <dgm:cxn modelId="{CCB361E2-B093-4253-AE61-16F582C0036C}" type="presOf" srcId="{4DB12B06-0B5C-4A22-9324-DDC9F8FA2095}" destId="{B33416FF-BC4C-436E-B051-C4D14D401E38}" srcOrd="1" destOrd="0" presId="urn:microsoft.com/office/officeart/2005/8/layout/venn1"/>
    <dgm:cxn modelId="{40CFF1FA-A517-4A17-B722-0F7360F43F1B}" srcId="{10D01D8F-83D5-4694-8B25-52AA392E89B9}" destId="{4DB12B06-0B5C-4A22-9324-DDC9F8FA2095}" srcOrd="0" destOrd="0" parTransId="{FF1BA9F9-9229-4E64-BFB7-C227A1ECEE48}" sibTransId="{931153DB-27CF-4FB0-969E-D03C03693506}"/>
    <dgm:cxn modelId="{91E57893-0B88-49E4-B5E7-4F9CE7D8FB14}" type="presParOf" srcId="{C15FC375-7D47-4625-BF60-267CE050BDFF}" destId="{79EEB662-E097-4914-A2D4-356F80242A84}" srcOrd="0" destOrd="0" presId="urn:microsoft.com/office/officeart/2005/8/layout/venn1"/>
    <dgm:cxn modelId="{248B81BA-9938-49A9-A321-897CFA013001}" type="presParOf" srcId="{C15FC375-7D47-4625-BF60-267CE050BDFF}" destId="{B33416FF-BC4C-436E-B051-C4D14D401E38}" srcOrd="1" destOrd="0" presId="urn:microsoft.com/office/officeart/2005/8/layout/venn1"/>
    <dgm:cxn modelId="{3E9EC72C-2E6B-490C-9281-0E53BE927E28}" type="presParOf" srcId="{C15FC375-7D47-4625-BF60-267CE050BDFF}" destId="{8EA0D1BE-8A10-4B2C-95B6-E570929C9797}" srcOrd="2" destOrd="0" presId="urn:microsoft.com/office/officeart/2005/8/layout/venn1"/>
    <dgm:cxn modelId="{53B01ABF-E9F7-437C-8C89-4242BC2EAB02}" type="presParOf" srcId="{C15FC375-7D47-4625-BF60-267CE050BDFF}" destId="{8DEA89F4-9131-400F-8F58-99F9B652747C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EB662-E097-4914-A2D4-356F80242A84}">
      <dsp:nvSpPr>
        <dsp:cNvPr id="0" name=""/>
        <dsp:cNvSpPr/>
      </dsp:nvSpPr>
      <dsp:spPr>
        <a:xfrm>
          <a:off x="204794" y="277394"/>
          <a:ext cx="5051587" cy="5051587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The Girl </a:t>
          </a:r>
          <a:br>
            <a:rPr lang="en-US" sz="3600" b="1" kern="1200" dirty="0"/>
          </a:br>
          <a:r>
            <a:rPr lang="en-US" sz="3600" b="1" kern="1200" dirty="0"/>
            <a:t>Who Broke </a:t>
          </a:r>
          <a:br>
            <a:rPr lang="en-US" sz="3600" b="1" kern="1200" dirty="0"/>
          </a:br>
          <a:r>
            <a:rPr lang="en-US" sz="3600" b="1" kern="1200" dirty="0"/>
            <a:t>the Rules</a:t>
          </a:r>
        </a:p>
      </dsp:txBody>
      <dsp:txXfrm>
        <a:off x="910195" y="873085"/>
        <a:ext cx="2912626" cy="3860205"/>
      </dsp:txXfrm>
    </dsp:sp>
    <dsp:sp modelId="{8EA0D1BE-8A10-4B2C-95B6-E570929C9797}">
      <dsp:nvSpPr>
        <dsp:cNvPr id="0" name=""/>
        <dsp:cNvSpPr/>
      </dsp:nvSpPr>
      <dsp:spPr>
        <a:xfrm>
          <a:off x="3845577" y="277394"/>
          <a:ext cx="5051587" cy="5051587"/>
        </a:xfrm>
        <a:prstGeom prst="ellipse">
          <a:avLst/>
        </a:prstGeom>
        <a:solidFill>
          <a:schemeClr val="accent4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The Road</a:t>
          </a:r>
        </a:p>
      </dsp:txBody>
      <dsp:txXfrm>
        <a:off x="5279136" y="873085"/>
        <a:ext cx="2912626" cy="3860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AA4BAD-54A8-0147-A1BA-9273AEF5E4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866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AA4BAD-54A8-0147-A1BA-9273AEF5E4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378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430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4396F-D26F-4E39-822C-B3F4FA394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13A395-F1D0-4AC2-B383-32C388B19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01131-95E3-4A3B-8C0E-0562A1D2B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D7063-C95D-4F9A-8C20-0896E945E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B3AEB-5DF4-4608-96E8-1004B01C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3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393A7-8E4E-4AA5-A4D9-75EDA49C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B53349-21A3-47A7-9656-FC4681A069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BCA0D-5386-4637-A67C-43638EB9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3A937-1934-4AC5-94B0-D0A8DD8E5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79209-0C11-4637-B479-DB323B18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7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7E4B42-8E8D-428E-8DE5-F94DCFF2D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1AA7E-D6E9-41E3-AAEC-4746B961F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4AFF8-4ECB-4DDB-BE19-BF970CD9B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0A365-40C2-474D-AE98-A54004C85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57B96-54C6-4DAB-BA90-E3F79FD2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70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32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31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FEC4-6FF9-4AAE-B8CF-3DEB6E719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9AA74-06C4-44DB-B09A-FF26C3D82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12285-903E-4F09-9461-D7397CA46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A2740-10B1-44A6-8E97-C086A2BE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5B4F6-579A-4DFB-AAB1-6076C73E7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2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5F521-4B46-4CF4-8128-142A66776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5DFF7-65DB-4C2A-955F-4BF08A0DA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12088-E665-4946-9E09-1617E5F87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E6AB3-C0B6-4548-B5D1-2489B290A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AFFC2-65CD-4092-A434-D3AAE87ED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4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CD9F6-8DE3-4544-96A6-11B9F8C92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DF86A-5C58-4D57-9308-92918D3C2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BFEA1-3B91-4FB6-A392-423FD887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DCB97-4B64-4599-8FB8-C9E8E3A9A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8BC15-ED47-4693-8A71-35551CBE2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A6203-550F-47E5-A930-DB475D6D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6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AF0F2-7D13-4106-B011-B6D08AF9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B24B0-4316-4329-88F5-CC25F1B91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F9D7D-41A5-469A-BD6E-645F4277D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A6B34-514C-408E-85F4-558545838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259E2B-21AF-4214-9E25-DC25CFAD46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0F9D5C-87B6-4829-B163-9616DF5E3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0A134F-AA63-42AA-BD23-663ED85A0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9E6122-6F69-4F49-BF6E-85D4909C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0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1DA16-2F9A-4150-8C6C-C914A8234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A8CF9-C4C4-461B-BF7D-913A80EEF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939E5-7AD2-4F94-A435-1A07E8B56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07D69-0F49-4FD3-8536-A4E5134A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7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6117C5-0BF9-4287-82E4-B953D3E03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AC9BBE-32D3-4E3C-90E5-73EDCEFB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47231-4738-4E90-A78F-B35CAD50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6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C9BA8-D873-4409-B755-95FFB40C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32294-65C4-4A0C-AFA5-38509D6E1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45D46-E7A5-4779-AF54-A40A63BD6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8A80B-0658-4A29-8B3B-349F01C7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FBC5F-3036-4F38-A0E3-9234CEBB2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C43E5-2DA5-4C73-A085-B845A2FC9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0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4B66F-AFE8-43F5-9376-1B8127D48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318905-E9C6-4716-B42A-9E26C066F4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02CEC-4190-43D0-8272-85CC3D7C5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3FA14-110A-4F71-93B3-12752911F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DC643-C79A-4619-923E-3A1D4F5BF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BC21C-2DE3-4EE1-8646-5C86EDC43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AB665E-420D-4C31-AD26-C8E4C85E9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66F25-2D7E-4FAC-83A5-218CD2F74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6110B-96D6-4CEC-8DE1-6623FDDB0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C92A6-1F9D-594D-8919-A69E866C0D5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B8367-EBA7-4024-9728-D65BDDC76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370C3-C530-468D-B309-C83B14A5F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0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66" r:id="rId14"/>
    <p:sldLayoutId id="2147483654" r:id="rId15"/>
    <p:sldLayoutId id="2147483663" r:id="rId16"/>
    <p:sldLayoutId id="2147483662" r:id="rId17"/>
    <p:sldLayoutId id="2147483652" r:id="rId18"/>
    <p:sldLayoutId id="214748366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23B4D6-80AA-4565-8BEF-E75F27F0DE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29DB2"/>
                </a:solidFill>
                <a:latin typeface="+mn-lt"/>
              </a:rPr>
              <a:t>Harness Your Destiny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D44A76A-5D80-4FA4-A911-0C15140558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Who decides who you become?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42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E9060-B04A-4D32-896E-F9D099DC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kern="1200" dirty="0">
                <a:solidFill>
                  <a:srgbClr val="029DB2"/>
                </a:solidFill>
                <a:latin typeface="+mn-lt"/>
                <a:ea typeface="+mj-ea"/>
                <a:cs typeface="+mj-cs"/>
              </a:rPr>
              <a:t>Enrichment assignment</a:t>
            </a:r>
          </a:p>
        </p:txBody>
      </p:sp>
      <p:sp>
        <p:nvSpPr>
          <p:cNvPr id="10" name="Freeform: Shape 13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4DC71-0EA8-434F-968D-FD67A60DA0FA}"/>
              </a:ext>
            </a:extLst>
          </p:cNvPr>
          <p:cNvSpPr txBox="1"/>
          <p:nvPr/>
        </p:nvSpPr>
        <p:spPr>
          <a:xfrm>
            <a:off x="838200" y="1825625"/>
            <a:ext cx="55584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You will create a Black Out poem.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Using selected words from The Road, create your own poem that responds to this prompt: </a:t>
            </a:r>
            <a:r>
              <a:rPr lang="en-US" sz="2800" b="1" u="sng" dirty="0"/>
              <a:t>you determine your destiny.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Use a black marker to omit the words you will not use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Block Arc 17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76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23B4D6-80AA-4565-8BEF-E75F27F0D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42" y="117988"/>
            <a:ext cx="4365523" cy="95209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29DB2"/>
                </a:solidFill>
                <a:latin typeface="+mn-lt"/>
              </a:rPr>
              <a:t>Lesson Objectives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4F6451-4290-254B-6D37-81398307BF2A}"/>
              </a:ext>
            </a:extLst>
          </p:cNvPr>
          <p:cNvSpPr txBox="1"/>
          <p:nvPr/>
        </p:nvSpPr>
        <p:spPr>
          <a:xfrm>
            <a:off x="353963" y="1070078"/>
            <a:ext cx="88785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Students will...</a:t>
            </a:r>
            <a:r>
              <a:rPr lang="en-US" sz="2400" dirty="0"/>
              <a:t>analyze the development of themes found in a poem and artwork selection so they can discuss the similarities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/>
              <a:t>They are successful when...</a:t>
            </a:r>
            <a:r>
              <a:rPr lang="en-US" sz="2400" dirty="0"/>
              <a:t>they determine common themes found in both works and explain how each work develops these themes.</a:t>
            </a:r>
          </a:p>
        </p:txBody>
      </p:sp>
    </p:spTree>
    <p:extLst>
      <p:ext uri="{BB962C8B-B14F-4D97-AF65-F5344CB8AC3E}">
        <p14:creationId xmlns:p14="http://schemas.microsoft.com/office/powerpoint/2010/main" val="40483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7A4FEC-6ECD-431D-B5E5-FA1C6FCC6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5" y="-127819"/>
            <a:ext cx="4205748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29DB2"/>
                </a:solidFill>
                <a:latin typeface="+mn-lt"/>
              </a:rPr>
              <a:t>Lesson Overview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237C-ADDE-4CAD-8A0E-984B1603C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579" y="899674"/>
            <a:ext cx="11599607" cy="505865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/>
              <a:t>Before class</a:t>
            </a:r>
          </a:p>
          <a:p>
            <a:pPr marL="228600" lvl="1">
              <a:lnSpc>
                <a:spcPct val="110000"/>
              </a:lnSpc>
            </a:pPr>
            <a:r>
              <a:rPr lang="en-US" sz="2200" dirty="0"/>
              <a:t>Provide students with a TPCASTT graphic organizer and a copy of “The Road”. </a:t>
            </a:r>
            <a:br>
              <a:rPr lang="en-US" sz="2200" dirty="0"/>
            </a:br>
            <a:r>
              <a:rPr lang="en-US" sz="2200" dirty="0"/>
              <a:t>They must complete the organizer prior to the lesson. </a:t>
            </a:r>
            <a:br>
              <a:rPr lang="en-US" sz="2200" dirty="0"/>
            </a:br>
            <a:r>
              <a:rPr lang="en-US" sz="2200" dirty="0"/>
              <a:t>*A link to the TPCASTT sheet is included in the lesson plan</a:t>
            </a:r>
            <a:r>
              <a:rPr lang="en-US" dirty="0"/>
              <a:t>. </a:t>
            </a:r>
          </a:p>
          <a:p>
            <a:pPr>
              <a:lnSpc>
                <a:spcPct val="110000"/>
              </a:lnSpc>
              <a:buNone/>
            </a:pPr>
            <a:r>
              <a:rPr lang="en-US" b="1" dirty="0"/>
              <a:t>During class</a:t>
            </a:r>
          </a:p>
          <a:p>
            <a:pPr marL="228600" lvl="1">
              <a:lnSpc>
                <a:spcPct val="110000"/>
              </a:lnSpc>
            </a:pPr>
            <a:r>
              <a:rPr lang="en-US" sz="2100" dirty="0"/>
              <a:t>First 10 minutes: notice &amp; note (what do you see in the artwork)? Turn &amp; Talk</a:t>
            </a:r>
          </a:p>
          <a:p>
            <a:pPr marL="228600" lvl="1">
              <a:lnSpc>
                <a:spcPct val="110000"/>
              </a:lnSpc>
            </a:pPr>
            <a:r>
              <a:rPr lang="en-US" sz="2100" dirty="0"/>
              <a:t>Students will discuss the connection between the artwork and the poem: considering overarching themes.</a:t>
            </a:r>
          </a:p>
          <a:p>
            <a:pPr marL="228600" lvl="1">
              <a:lnSpc>
                <a:spcPct val="110000"/>
              </a:lnSpc>
            </a:pPr>
            <a:r>
              <a:rPr lang="en-US" sz="2100" dirty="0"/>
              <a:t>They deconstruct the artists' use of color and mediums comparing these contributing elements to Cato's poetic technique.</a:t>
            </a:r>
          </a:p>
          <a:p>
            <a:pPr marL="228600" lvl="1">
              <a:lnSpc>
                <a:spcPct val="110000"/>
              </a:lnSpc>
            </a:pPr>
            <a:r>
              <a:rPr lang="en-US" sz="2100" dirty="0"/>
              <a:t>Students will then read the artists statement and engage in collaborative discussion on the development of the artwork in geopolitical/social contexts.</a:t>
            </a:r>
          </a:p>
          <a:p>
            <a:pPr>
              <a:lnSpc>
                <a:spcPct val="110000"/>
              </a:lnSpc>
              <a:buNone/>
            </a:pPr>
            <a:r>
              <a:rPr lang="en-US" b="1" dirty="0"/>
              <a:t>After class</a:t>
            </a:r>
          </a:p>
          <a:p>
            <a:pPr marL="228600" lvl="1">
              <a:lnSpc>
                <a:spcPct val="110000"/>
              </a:lnSpc>
            </a:pPr>
            <a:r>
              <a:rPr lang="en-US" sz="2200" dirty="0"/>
              <a:t>Black out poem. Using selected words from “The Road”, students will create their own poem that responds to this prompt: you determine your destiny.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695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FF8CC6C1-1647-A832-44B3-58F2F0AECD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1" b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CD129-3CE9-B5CB-AF1F-F28FA246F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A49DFD55-3C28-40EF-9E31-A92D2E4017FF}" type="slidenum">
              <a:rPr lang="en-US" sz="1200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63DD28-CB4F-4420-8FB2-35F56A4E46A1}"/>
              </a:ext>
            </a:extLst>
          </p:cNvPr>
          <p:cNvSpPr txBox="1"/>
          <p:nvPr/>
        </p:nvSpPr>
        <p:spPr>
          <a:xfrm>
            <a:off x="8345129" y="5987018"/>
            <a:ext cx="35813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The Girl Who Broke the Rules</a:t>
            </a:r>
            <a:br>
              <a:rPr lang="en-US" sz="1400" b="1" dirty="0"/>
            </a:br>
            <a:r>
              <a:rPr lang="it-IT" sz="1400" i="0" dirty="0">
                <a:effectLst/>
              </a:rPr>
              <a:t>Sandra DeLozier, Marie Abdo &amp; Dave Terry</a:t>
            </a:r>
          </a:p>
          <a:p>
            <a:pPr algn="r"/>
            <a:r>
              <a:rPr lang="it-IT" sz="1400" i="1" dirty="0">
                <a:effectLst/>
              </a:rPr>
              <a:t>San Antonio, Texas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9126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51190-B7D5-4120-8A43-E03EE024E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62" y="882870"/>
            <a:ext cx="289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29DB2"/>
                </a:solidFill>
                <a:latin typeface="+mn-lt"/>
              </a:rPr>
              <a:t>Notice </a:t>
            </a:r>
            <a:br>
              <a:rPr lang="en-US" sz="4400" b="1" dirty="0">
                <a:solidFill>
                  <a:srgbClr val="029DB2"/>
                </a:solidFill>
                <a:latin typeface="+mn-lt"/>
              </a:rPr>
            </a:br>
            <a:r>
              <a:rPr lang="en-US" sz="4400" b="1" dirty="0">
                <a:solidFill>
                  <a:srgbClr val="029DB2"/>
                </a:solidFill>
                <a:latin typeface="+mn-lt"/>
              </a:rPr>
              <a:t>&amp; Note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FD1011-D3E3-4825-B568-7F498F354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62" y="2379332"/>
            <a:ext cx="3657600" cy="28985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What do you see? </a:t>
            </a:r>
            <a:br>
              <a:rPr lang="en-US" sz="2000" dirty="0"/>
            </a:br>
            <a:r>
              <a:rPr lang="en-US" sz="2000" dirty="0"/>
              <a:t>What do you think it means?  Whose perspective is evident?</a:t>
            </a:r>
            <a:br>
              <a:rPr lang="en-US" sz="2000" dirty="0"/>
            </a:br>
            <a:r>
              <a:rPr lang="en-US" sz="2000" dirty="0"/>
              <a:t> </a:t>
            </a:r>
          </a:p>
          <a:p>
            <a:pPr marL="1139825" indent="-342900">
              <a:buFont typeface="+mj-lt"/>
              <a:buAutoNum type="arabicPeriod"/>
            </a:pPr>
            <a:r>
              <a:rPr lang="en-US" sz="2000" dirty="0"/>
              <a:t>Turn and talk </a:t>
            </a:r>
          </a:p>
          <a:p>
            <a:pPr marL="1139825" indent="-342900">
              <a:buFont typeface="+mj-lt"/>
              <a:buAutoNum type="arabicPeriod"/>
            </a:pPr>
            <a:r>
              <a:rPr lang="en-US" sz="2000" dirty="0"/>
              <a:t>Share out</a:t>
            </a:r>
          </a:p>
          <a:p>
            <a:pPr marL="1139825" indent="-342900">
              <a:buFont typeface="+mj-lt"/>
              <a:buAutoNum type="arabicPeriod"/>
            </a:pPr>
            <a:r>
              <a:rPr lang="en-US" sz="2000" dirty="0"/>
              <a:t>Record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D2085D-769C-4886-801F-733129A884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03" b="2003"/>
          <a:stretch/>
        </p:blipFill>
        <p:spPr>
          <a:xfrm>
            <a:off x="3899210" y="1020521"/>
            <a:ext cx="7962900" cy="5255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8413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51190-B7D5-4120-8A43-E03EE024E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3" y="893381"/>
            <a:ext cx="4060934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29DB2"/>
                </a:solidFill>
                <a:latin typeface="+mn-lt"/>
              </a:rPr>
              <a:t>Considering themes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FD1011-D3E3-4825-B568-7F498F354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47" y="2369500"/>
            <a:ext cx="3657600" cy="28985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If you had to ascribe a theme to this artwork, what would it be?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Work with your team to brainstorm 3-5 themes. 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Be ready to substantiate your claim.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4B3CA-BF31-10ED-F1FB-12F2375BD6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03" b="2003"/>
          <a:stretch/>
        </p:blipFill>
        <p:spPr>
          <a:xfrm>
            <a:off x="3899210" y="1020521"/>
            <a:ext cx="7962900" cy="5255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4961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994" y="94456"/>
            <a:ext cx="4190589" cy="602120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I made the rising moon go back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behind the shouldering hill,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I raced along the eastern track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till time itself stood still.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The stars swarmed on behind the trees,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but I sped fast at they,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I could have made the sun arise,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and night turn back to day.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And like a long black carpet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behind the wheels, the night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unrolled across the countryside,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but all ahead was bright.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The fence-posts whizzed along wires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like days that fly too fast,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and telephone poles loomed up like years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and slipped into the past.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And light and movement, sky and road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and life and time were one,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while through the night I rushed and sped,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I drove towards the sun.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4E43D8-B93F-4AF6-A461-B7E77C5B1939}"/>
              </a:ext>
            </a:extLst>
          </p:cNvPr>
          <p:cNvSpPr txBox="1"/>
          <p:nvPr/>
        </p:nvSpPr>
        <p:spPr>
          <a:xfrm>
            <a:off x="5801711" y="2469318"/>
            <a:ext cx="4193627" cy="1477328"/>
          </a:xfrm>
          <a:prstGeom prst="rect">
            <a:avLst/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As you follow along, </a:t>
            </a:r>
          </a:p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keep the artwork in mind. </a:t>
            </a:r>
          </a:p>
          <a:p>
            <a:pPr algn="ctr"/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Do you see any similarities between Cato’s poem and artwork?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8C6FD16-3389-5E83-CC1C-23B01961299B}"/>
              </a:ext>
            </a:extLst>
          </p:cNvPr>
          <p:cNvSpPr txBox="1">
            <a:spLocks/>
          </p:cNvSpPr>
          <p:nvPr/>
        </p:nvSpPr>
        <p:spPr>
          <a:xfrm>
            <a:off x="5801711" y="648929"/>
            <a:ext cx="406093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rgbClr val="029DB2"/>
                </a:solidFill>
                <a:latin typeface="+mn-lt"/>
              </a:rPr>
              <a:t>“The Road”</a:t>
            </a:r>
          </a:p>
          <a:p>
            <a:pPr algn="ctr"/>
            <a:r>
              <a:rPr lang="en-US" sz="4400" b="1" dirty="0">
                <a:solidFill>
                  <a:srgbClr val="029DB2"/>
                </a:solidFill>
                <a:latin typeface="+mn-lt"/>
              </a:rPr>
              <a:t> </a:t>
            </a:r>
            <a:r>
              <a:rPr lang="en-US" sz="4400" dirty="0">
                <a:latin typeface="+mn-lt"/>
              </a:rPr>
              <a:t>by Nancy Fotheringham Cato</a:t>
            </a:r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A1AE9587-039C-A216-0734-3F85F6336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3" y="-514745"/>
            <a:ext cx="5381593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29DB2"/>
                </a:solidFill>
                <a:latin typeface="+mn-lt"/>
              </a:rPr>
              <a:t>Comparative discussion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3F2C0C6-6FCD-4B28-B814-CF951F5063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7117080"/>
              </p:ext>
            </p:extLst>
          </p:nvPr>
        </p:nvGraphicFramePr>
        <p:xfrm>
          <a:off x="1618593" y="1103586"/>
          <a:ext cx="9101959" cy="5606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3A3F1F9-6EB7-B4D4-6AED-F5AB08FE1806}"/>
              </a:ext>
            </a:extLst>
          </p:cNvPr>
          <p:cNvSpPr txBox="1"/>
          <p:nvPr/>
        </p:nvSpPr>
        <p:spPr>
          <a:xfrm>
            <a:off x="9795641" y="1291295"/>
            <a:ext cx="1965435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Are there themes that relate to both pieces?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6EDDF4-05FA-68C6-7366-655705CB0702}"/>
              </a:ext>
            </a:extLst>
          </p:cNvPr>
          <p:cNvSpPr txBox="1"/>
          <p:nvPr/>
        </p:nvSpPr>
        <p:spPr>
          <a:xfrm>
            <a:off x="203638" y="2105983"/>
            <a:ext cx="196543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similarities can we find?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A8F74F-2FAE-D45B-BA9C-FBBACD491C8B}"/>
              </a:ext>
            </a:extLst>
          </p:cNvPr>
          <p:cNvSpPr txBox="1"/>
          <p:nvPr/>
        </p:nvSpPr>
        <p:spPr>
          <a:xfrm>
            <a:off x="9496097" y="5292749"/>
            <a:ext cx="2264979" cy="923330"/>
          </a:xfrm>
          <a:prstGeom prst="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components contribute to these overarching themes? </a:t>
            </a:r>
          </a:p>
        </p:txBody>
      </p:sp>
    </p:spTree>
    <p:extLst>
      <p:ext uri="{BB962C8B-B14F-4D97-AF65-F5344CB8AC3E}">
        <p14:creationId xmlns:p14="http://schemas.microsoft.com/office/powerpoint/2010/main" val="2298575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A1AE9587-039C-A216-0734-3F85F6336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3" y="-514745"/>
            <a:ext cx="9267881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29DB2"/>
                </a:solidFill>
                <a:latin typeface="+mn-lt"/>
              </a:rPr>
              <a:t>Artist Statement &amp; Accompanying Quote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DAAD147-4418-5F32-CDB8-E44A75AF138E}"/>
              </a:ext>
            </a:extLst>
          </p:cNvPr>
          <p:cNvSpPr/>
          <p:nvPr/>
        </p:nvSpPr>
        <p:spPr>
          <a:xfrm>
            <a:off x="543096" y="859752"/>
            <a:ext cx="6039013" cy="4569547"/>
          </a:xfrm>
          <a:prstGeom prst="roundRect">
            <a:avLst>
              <a:gd name="adj" fmla="val 10000"/>
            </a:avLst>
          </a:prstGeom>
          <a:solidFill>
            <a:srgbClr val="029DB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4E80010-AE48-2D6B-DCC3-20700F1CA909}"/>
              </a:ext>
            </a:extLst>
          </p:cNvPr>
          <p:cNvSpPr/>
          <p:nvPr/>
        </p:nvSpPr>
        <p:spPr>
          <a:xfrm>
            <a:off x="796384" y="1116049"/>
            <a:ext cx="6335860" cy="4859108"/>
          </a:xfrm>
          <a:custGeom>
            <a:avLst/>
            <a:gdLst>
              <a:gd name="connsiteX0" fmla="*/ 0 w 6039013"/>
              <a:gd name="connsiteY0" fmla="*/ 456955 h 4569547"/>
              <a:gd name="connsiteX1" fmla="*/ 456955 w 6039013"/>
              <a:gd name="connsiteY1" fmla="*/ 0 h 4569547"/>
              <a:gd name="connsiteX2" fmla="*/ 5582058 w 6039013"/>
              <a:gd name="connsiteY2" fmla="*/ 0 h 4569547"/>
              <a:gd name="connsiteX3" fmla="*/ 6039013 w 6039013"/>
              <a:gd name="connsiteY3" fmla="*/ 456955 h 4569547"/>
              <a:gd name="connsiteX4" fmla="*/ 6039013 w 6039013"/>
              <a:gd name="connsiteY4" fmla="*/ 4112592 h 4569547"/>
              <a:gd name="connsiteX5" fmla="*/ 5582058 w 6039013"/>
              <a:gd name="connsiteY5" fmla="*/ 4569547 h 4569547"/>
              <a:gd name="connsiteX6" fmla="*/ 456955 w 6039013"/>
              <a:gd name="connsiteY6" fmla="*/ 4569547 h 4569547"/>
              <a:gd name="connsiteX7" fmla="*/ 0 w 6039013"/>
              <a:gd name="connsiteY7" fmla="*/ 4112592 h 4569547"/>
              <a:gd name="connsiteX8" fmla="*/ 0 w 6039013"/>
              <a:gd name="connsiteY8" fmla="*/ 456955 h 456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39013" h="4569547">
                <a:moveTo>
                  <a:pt x="0" y="456955"/>
                </a:moveTo>
                <a:cubicBezTo>
                  <a:pt x="0" y="204586"/>
                  <a:pt x="204586" y="0"/>
                  <a:pt x="456955" y="0"/>
                </a:cubicBezTo>
                <a:lnTo>
                  <a:pt x="5582058" y="0"/>
                </a:lnTo>
                <a:cubicBezTo>
                  <a:pt x="5834427" y="0"/>
                  <a:pt x="6039013" y="204586"/>
                  <a:pt x="6039013" y="456955"/>
                </a:cubicBezTo>
                <a:lnTo>
                  <a:pt x="6039013" y="4112592"/>
                </a:lnTo>
                <a:cubicBezTo>
                  <a:pt x="6039013" y="4364961"/>
                  <a:pt x="5834427" y="4569547"/>
                  <a:pt x="5582058" y="4569547"/>
                </a:cubicBezTo>
                <a:lnTo>
                  <a:pt x="456955" y="4569547"/>
                </a:lnTo>
                <a:cubicBezTo>
                  <a:pt x="204586" y="4569547"/>
                  <a:pt x="0" y="4364961"/>
                  <a:pt x="0" y="4112592"/>
                </a:cubicBezTo>
                <a:lnTo>
                  <a:pt x="0" y="456955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2417" tIns="202417" rIns="202417" bIns="20241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/>
              <a:t>“With this art, we bring into the diversity discussion the face of an Arab woman who is not bound by all the stereotyping that surrounds Middle Eastern culture. 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/>
              <a:t>Our woman is multi-layered, symbolically pieced together by different media reflecting the many perspectives that have left their mark on her and made a unique, individualistic self. Having already broken with many traditional rules, she stands ready to tell her story; her image speaks for itself and allows the viewer to enter into the artwork and explore the meaning of the objects of which she is made. 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/>
              <a:t>What is the common connecting denominator and how is she related to us? Our goal for this work is to help people find the connections and question their built-in and often unexamined attitudes/unwritten rules. 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/>
              <a:t>Our artwork is designed to speak for the Arab community and introduce the human side of this culture into the exhibition conversation.”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CDBEFD7-A2B8-24CC-8D5A-BEDF771F3F00}"/>
              </a:ext>
            </a:extLst>
          </p:cNvPr>
          <p:cNvSpPr/>
          <p:nvPr/>
        </p:nvSpPr>
        <p:spPr>
          <a:xfrm>
            <a:off x="7475710" y="1131135"/>
            <a:ext cx="4311671" cy="2737911"/>
          </a:xfrm>
          <a:prstGeom prst="roundRect">
            <a:avLst>
              <a:gd name="adj" fmla="val 10000"/>
            </a:avLst>
          </a:prstGeom>
          <a:solidFill>
            <a:srgbClr val="029DB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C98EDF4-B966-7866-B694-CB34CEF03A30}"/>
              </a:ext>
            </a:extLst>
          </p:cNvPr>
          <p:cNvSpPr/>
          <p:nvPr/>
        </p:nvSpPr>
        <p:spPr>
          <a:xfrm>
            <a:off x="7728876" y="1363475"/>
            <a:ext cx="4311671" cy="2737911"/>
          </a:xfrm>
          <a:custGeom>
            <a:avLst/>
            <a:gdLst>
              <a:gd name="connsiteX0" fmla="*/ 0 w 4311671"/>
              <a:gd name="connsiteY0" fmla="*/ 273791 h 2737911"/>
              <a:gd name="connsiteX1" fmla="*/ 273791 w 4311671"/>
              <a:gd name="connsiteY1" fmla="*/ 0 h 2737911"/>
              <a:gd name="connsiteX2" fmla="*/ 4037880 w 4311671"/>
              <a:gd name="connsiteY2" fmla="*/ 0 h 2737911"/>
              <a:gd name="connsiteX3" fmla="*/ 4311671 w 4311671"/>
              <a:gd name="connsiteY3" fmla="*/ 273791 h 2737911"/>
              <a:gd name="connsiteX4" fmla="*/ 4311671 w 4311671"/>
              <a:gd name="connsiteY4" fmla="*/ 2464120 h 2737911"/>
              <a:gd name="connsiteX5" fmla="*/ 4037880 w 4311671"/>
              <a:gd name="connsiteY5" fmla="*/ 2737911 h 2737911"/>
              <a:gd name="connsiteX6" fmla="*/ 273791 w 4311671"/>
              <a:gd name="connsiteY6" fmla="*/ 2737911 h 2737911"/>
              <a:gd name="connsiteX7" fmla="*/ 0 w 4311671"/>
              <a:gd name="connsiteY7" fmla="*/ 2464120 h 2737911"/>
              <a:gd name="connsiteX8" fmla="*/ 0 w 4311671"/>
              <a:gd name="connsiteY8" fmla="*/ 273791 h 273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1671" h="2737911">
                <a:moveTo>
                  <a:pt x="0" y="273791"/>
                </a:moveTo>
                <a:cubicBezTo>
                  <a:pt x="0" y="122580"/>
                  <a:pt x="122580" y="0"/>
                  <a:pt x="273791" y="0"/>
                </a:cubicBezTo>
                <a:lnTo>
                  <a:pt x="4037880" y="0"/>
                </a:lnTo>
                <a:cubicBezTo>
                  <a:pt x="4189091" y="0"/>
                  <a:pt x="4311671" y="122580"/>
                  <a:pt x="4311671" y="273791"/>
                </a:cubicBezTo>
                <a:lnTo>
                  <a:pt x="4311671" y="2464120"/>
                </a:lnTo>
                <a:cubicBezTo>
                  <a:pt x="4311671" y="2615331"/>
                  <a:pt x="4189091" y="2737911"/>
                  <a:pt x="4037880" y="2737911"/>
                </a:cubicBezTo>
                <a:lnTo>
                  <a:pt x="273791" y="2737911"/>
                </a:lnTo>
                <a:cubicBezTo>
                  <a:pt x="122580" y="2737911"/>
                  <a:pt x="0" y="2615331"/>
                  <a:pt x="0" y="2464120"/>
                </a:cubicBezTo>
                <a:lnTo>
                  <a:pt x="0" y="27379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971" tIns="224971" rIns="224971" bIns="224971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800" kern="1200" dirty="0"/>
              <a:t>“A change cannot be done only with one voice, but it can be started with one.”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C061E5-C614-8B2F-0FCA-E181009CEF62}"/>
              </a:ext>
            </a:extLst>
          </p:cNvPr>
          <p:cNvSpPr txBox="1"/>
          <p:nvPr/>
        </p:nvSpPr>
        <p:spPr>
          <a:xfrm>
            <a:off x="7257557" y="4769433"/>
            <a:ext cx="4848379" cy="646331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How does the statement change/reaffirm your interpretation of the artwork?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ACA048-BF47-8F81-0460-C1ECD8A8EAEB}"/>
              </a:ext>
            </a:extLst>
          </p:cNvPr>
          <p:cNvSpPr txBox="1"/>
          <p:nvPr/>
        </p:nvSpPr>
        <p:spPr>
          <a:xfrm>
            <a:off x="8170211" y="4137528"/>
            <a:ext cx="3429000" cy="307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0" i="1" dirty="0">
                <a:effectLst/>
              </a:rPr>
              <a:t>quote by: </a:t>
            </a:r>
            <a:r>
              <a:rPr lang="it-IT" sz="1400" b="1" i="1" dirty="0">
                <a:effectLst/>
              </a:rPr>
              <a:t>Teodora Rinciog</a:t>
            </a:r>
            <a:r>
              <a:rPr lang="it-IT" sz="1400" b="0" i="1" dirty="0">
                <a:effectLst/>
              </a:rPr>
              <a:t>, Ploiesti, Romania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025E37-E93A-4A09-AC15-91A5F8745044}"/>
              </a:ext>
            </a:extLst>
          </p:cNvPr>
          <p:cNvSpPr txBox="1"/>
          <p:nvPr/>
        </p:nvSpPr>
        <p:spPr>
          <a:xfrm>
            <a:off x="825652" y="6031065"/>
            <a:ext cx="66078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Artist statement </a:t>
            </a:r>
            <a:r>
              <a:rPr lang="en-US" sz="1400" b="0" i="0" dirty="0">
                <a:effectLst/>
              </a:rPr>
              <a:t>by: </a:t>
            </a:r>
            <a:r>
              <a:rPr lang="en-US" sz="1400" b="1" i="0" dirty="0">
                <a:effectLst/>
              </a:rPr>
              <a:t>Sandra </a:t>
            </a:r>
            <a:r>
              <a:rPr lang="en-US" sz="1400" b="1" i="0" dirty="0" err="1">
                <a:effectLst/>
              </a:rPr>
              <a:t>DeLozier</a:t>
            </a:r>
            <a:r>
              <a:rPr lang="en-US" sz="1400" b="1" i="0" dirty="0">
                <a:effectLst/>
              </a:rPr>
              <a:t>, Marie Abdo &amp; Dave Terry</a:t>
            </a:r>
            <a:r>
              <a:rPr lang="en-US" sz="1400" b="0" i="0" dirty="0">
                <a:effectLst/>
              </a:rPr>
              <a:t>, San Antonio, Texas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586722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7054AF7FB02F4BB444CEF07378095C" ma:contentTypeVersion="34" ma:contentTypeDescription="Create a new document." ma:contentTypeScope="" ma:versionID="2bc3da4c9bdb53d9794caf894a91f394">
  <xsd:schema xmlns:xsd="http://www.w3.org/2001/XMLSchema" xmlns:xs="http://www.w3.org/2001/XMLSchema" xmlns:p="http://schemas.microsoft.com/office/2006/metadata/properties" xmlns:ns3="8c61cfe2-ca8f-4e4b-ae0a-89f5d5d015ca" xmlns:ns4="ca2c862d-5ad8-48c5-9495-12b9ebef18c4" targetNamespace="http://schemas.microsoft.com/office/2006/metadata/properties" ma:root="true" ma:fieldsID="a57302921cbd615ed85dfd6e4d95955a" ns3:_="" ns4:_="">
    <xsd:import namespace="8c61cfe2-ca8f-4e4b-ae0a-89f5d5d015ca"/>
    <xsd:import namespace="ca2c862d-5ad8-48c5-9495-12b9ebef18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Teams_Channel_Section_Location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1cfe2-ca8f-4e4b-ae0a-89f5d5d015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otebookType" ma:index="12" nillable="true" ma:displayName="Notebook Type" ma:internalName="NotebookType">
      <xsd:simpleType>
        <xsd:restriction base="dms:Text"/>
      </xsd:simpleType>
    </xsd:element>
    <xsd:element name="FolderType" ma:index="13" nillable="true" ma:displayName="Folder Type" ma:internalName="FolderType">
      <xsd:simpleType>
        <xsd:restriction base="dms:Text"/>
      </xsd:simpleType>
    </xsd:element>
    <xsd:element name="CultureName" ma:index="14" nillable="true" ma:displayName="Culture Name" ma:internalName="CultureName">
      <xsd:simpleType>
        <xsd:restriction base="dms:Text"/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msChannelId" ma:index="16" nillable="true" ma:displayName="Teams Channel Id" ma:internalName="TeamsChannelId">
      <xsd:simpleType>
        <xsd:restriction base="dms:Text"/>
      </xsd:simpleType>
    </xsd:element>
    <xsd:element name="Owner" ma:index="17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8" nillable="true" ma:displayName="Math Settings" ma:internalName="Math_Settings">
      <xsd:simpleType>
        <xsd:restriction base="dms:Text"/>
      </xsd:simpleType>
    </xsd:element>
    <xsd:element name="DefaultSectionNames" ma:index="1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0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1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2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3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4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5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8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IsNotebookLocked" ma:index="31" nillable="true" ma:displayName="Is Notebook Locked" ma:internalName="IsNotebookLocked">
      <xsd:simpleType>
        <xsd:restriction base="dms:Boolean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37" nillable="true" ma:displayName="Teams Channel Section Location" ma:internalName="Teams_Channel_Section_Location">
      <xsd:simpleType>
        <xsd:restriction base="dms:Text"/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c862d-5ad8-48c5-9495-12b9ebef18c4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8c61cfe2-ca8f-4e4b-ae0a-89f5d5d015ca" xsi:nil="true"/>
    <NotebookType xmlns="8c61cfe2-ca8f-4e4b-ae0a-89f5d5d015ca" xsi:nil="true"/>
    <Teachers xmlns="8c61cfe2-ca8f-4e4b-ae0a-89f5d5d015ca">
      <UserInfo>
        <DisplayName/>
        <AccountId xsi:nil="true"/>
        <AccountType/>
      </UserInfo>
    </Teachers>
    <Student_Groups xmlns="8c61cfe2-ca8f-4e4b-ae0a-89f5d5d015ca">
      <UserInfo>
        <DisplayName/>
        <AccountId xsi:nil="true"/>
        <AccountType/>
      </UserInfo>
    </Student_Groups>
    <LMS_Mappings xmlns="8c61cfe2-ca8f-4e4b-ae0a-89f5d5d015ca" xsi:nil="true"/>
    <Invited_Teachers xmlns="8c61cfe2-ca8f-4e4b-ae0a-89f5d5d015ca" xsi:nil="true"/>
    <DefaultSectionNames xmlns="8c61cfe2-ca8f-4e4b-ae0a-89f5d5d015ca" xsi:nil="true"/>
    <Math_Settings xmlns="8c61cfe2-ca8f-4e4b-ae0a-89f5d5d015ca" xsi:nil="true"/>
    <Students xmlns="8c61cfe2-ca8f-4e4b-ae0a-89f5d5d015ca">
      <UserInfo>
        <DisplayName/>
        <AccountId xsi:nil="true"/>
        <AccountType/>
      </UserInfo>
    </Students>
    <TeamsChannelId xmlns="8c61cfe2-ca8f-4e4b-ae0a-89f5d5d015ca" xsi:nil="true"/>
    <Invited_Students xmlns="8c61cfe2-ca8f-4e4b-ae0a-89f5d5d015ca" xsi:nil="true"/>
    <Teams_Channel_Section_Location xmlns="8c61cfe2-ca8f-4e4b-ae0a-89f5d5d015ca" xsi:nil="true"/>
    <Templates xmlns="8c61cfe2-ca8f-4e4b-ae0a-89f5d5d015ca" xsi:nil="true"/>
    <Self_Registration_Enabled xmlns="8c61cfe2-ca8f-4e4b-ae0a-89f5d5d015ca" xsi:nil="true"/>
    <Has_Teacher_Only_SectionGroup xmlns="8c61cfe2-ca8f-4e4b-ae0a-89f5d5d015ca" xsi:nil="true"/>
    <FolderType xmlns="8c61cfe2-ca8f-4e4b-ae0a-89f5d5d015ca" xsi:nil="true"/>
    <Distribution_Groups xmlns="8c61cfe2-ca8f-4e4b-ae0a-89f5d5d015ca" xsi:nil="true"/>
    <AppVersion xmlns="8c61cfe2-ca8f-4e4b-ae0a-89f5d5d015ca" xsi:nil="true"/>
    <IsNotebookLocked xmlns="8c61cfe2-ca8f-4e4b-ae0a-89f5d5d015ca" xsi:nil="true"/>
    <CultureName xmlns="8c61cfe2-ca8f-4e4b-ae0a-89f5d5d015ca" xsi:nil="true"/>
    <Owner xmlns="8c61cfe2-ca8f-4e4b-ae0a-89f5d5d015ca">
      <UserInfo>
        <DisplayName/>
        <AccountId xsi:nil="true"/>
        <AccountType/>
      </UserInfo>
    </Owner>
    <Is_Collaboration_Space_Locked xmlns="8c61cfe2-ca8f-4e4b-ae0a-89f5d5d015ca" xsi:nil="true"/>
  </documentManagement>
</p:properties>
</file>

<file path=customXml/itemProps1.xml><?xml version="1.0" encoding="utf-8"?>
<ds:datastoreItem xmlns:ds="http://schemas.openxmlformats.org/officeDocument/2006/customXml" ds:itemID="{18BA52F7-3F41-454D-A8A4-E5BD110534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61cfe2-ca8f-4e4b-ae0a-89f5d5d015ca"/>
    <ds:schemaRef ds:uri="ca2c862d-5ad8-48c5-9495-12b9ebef18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5826B4-4DD2-4A9B-8D6D-E91CF9C231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C7F809-A434-4A8D-A127-1C50C2DB389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8c61cfe2-ca8f-4e4b-ae0a-89f5d5d015ca"/>
    <ds:schemaRef ds:uri="http://schemas.microsoft.com/office/2006/metadata/properties"/>
    <ds:schemaRef ds:uri="ca2c862d-5ad8-48c5-9495-12b9ebef18c4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791</Words>
  <Application>Microsoft Office PowerPoint</Application>
  <PresentationFormat>Widescreen</PresentationFormat>
  <Paragraphs>58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Abadi</vt:lpstr>
      <vt:lpstr>Aharoni</vt:lpstr>
      <vt:lpstr>Arial</vt:lpstr>
      <vt:lpstr>Calibri</vt:lpstr>
      <vt:lpstr>Calibri Light</vt:lpstr>
      <vt:lpstr>1_Office Theme</vt:lpstr>
      <vt:lpstr>Harness Your Destiny</vt:lpstr>
      <vt:lpstr>Lesson Objectives</vt:lpstr>
      <vt:lpstr>Lesson Overview</vt:lpstr>
      <vt:lpstr>PowerPoint Presentation</vt:lpstr>
      <vt:lpstr>Notice  &amp; Note</vt:lpstr>
      <vt:lpstr>Considering themes</vt:lpstr>
      <vt:lpstr>PowerPoint Presentation</vt:lpstr>
      <vt:lpstr>Comparative discussion</vt:lpstr>
      <vt:lpstr>Artist Statement &amp; Accompanying Quote</vt:lpstr>
      <vt:lpstr>Enrichment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Harness Your Destiny</dc:title>
  <dc:creator>Luqman Asiyah</dc:creator>
  <cp:lastModifiedBy>Ben Jewell-Plocher</cp:lastModifiedBy>
  <cp:revision>4</cp:revision>
  <dcterms:created xsi:type="dcterms:W3CDTF">2023-01-05T14:50:19Z</dcterms:created>
  <dcterms:modified xsi:type="dcterms:W3CDTF">2023-01-13T14:50:24Z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0x010100CC7054AF7FB02F4BB444CEF07378095C</vt:lpwstr>
  </property>
</Properties>
</file>