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i1oVuskfJm1bSTlXxIPcyUqOHh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73" autoAdjust="0"/>
  </p:normalViewPr>
  <p:slideViewPr>
    <p:cSldViewPr snapToGrid="0">
      <p:cViewPr>
        <p:scale>
          <a:sx n="55" d="100"/>
          <a:sy n="55" d="100"/>
        </p:scale>
        <p:origin x="1642"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mbracingourdifferences.org/exhibi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Teacher instructions: </a:t>
            </a:r>
            <a:endParaRPr dirty="0"/>
          </a:p>
          <a:p>
            <a:pPr marL="0" lvl="0" indent="0" algn="l" rtl="0">
              <a:spcBef>
                <a:spcPts val="0"/>
              </a:spcBef>
              <a:spcAft>
                <a:spcPts val="0"/>
              </a:spcAft>
              <a:buSzPts val="1100"/>
              <a:buNone/>
            </a:pPr>
            <a:r>
              <a:rPr lang="en-US" dirty="0"/>
              <a:t>First, begin with stating that today students will be learning about an amazing contest and exhibit  opportunity called, Embracing Our Differences. (Want to tell students more about what Embracing Our Differences is? </a:t>
            </a:r>
            <a:endParaRPr dirty="0"/>
          </a:p>
          <a:p>
            <a:pPr marL="0" lvl="0" indent="0" algn="l" rtl="0">
              <a:spcBef>
                <a:spcPts val="0"/>
              </a:spcBef>
              <a:spcAft>
                <a:spcPts val="0"/>
              </a:spcAft>
              <a:buClr>
                <a:schemeClr val="dk1"/>
              </a:buClr>
              <a:buSzPts val="1100"/>
              <a:buFont typeface="Arial"/>
              <a:buNone/>
            </a:pPr>
            <a:r>
              <a:rPr lang="en-US" dirty="0"/>
              <a:t>Visit </a:t>
            </a:r>
            <a:r>
              <a:rPr lang="en-US" u="sng" dirty="0">
                <a:solidFill>
                  <a:schemeClr val="hlink"/>
                </a:solidFill>
                <a:hlinkClick r:id="rId3"/>
              </a:rPr>
              <a:t>https://www.embracingourdifferences.org/exhibit/</a:t>
            </a:r>
            <a:r>
              <a:rPr lang="en-US" dirty="0"/>
              <a:t> for more EOD information and photos of the event)</a:t>
            </a:r>
            <a:endParaRPr dirty="0"/>
          </a:p>
          <a:p>
            <a:pPr marL="0" lvl="0" indent="0" algn="l" rtl="0">
              <a:spcBef>
                <a:spcPts val="0"/>
              </a:spcBef>
              <a:spcAft>
                <a:spcPts val="0"/>
              </a:spcAft>
              <a:buSzPts val="1100"/>
              <a:buNone/>
            </a:pPr>
            <a:endParaRPr dirty="0"/>
          </a:p>
          <a:p>
            <a:pPr marL="0" lvl="0" indent="0" algn="l" rtl="0">
              <a:spcBef>
                <a:spcPts val="0"/>
              </a:spcBef>
              <a:spcAft>
                <a:spcPts val="0"/>
              </a:spcAft>
              <a:buClr>
                <a:schemeClr val="dk1"/>
              </a:buClr>
              <a:buSzPts val="1100"/>
              <a:buFont typeface="Arial"/>
              <a:buNone/>
            </a:pPr>
            <a:r>
              <a:rPr lang="en-US" dirty="0"/>
              <a:t>Then, pass out large paper (bulletin board paper) or poster board for each table/group and a different colored material for each individual (I recommend markers). </a:t>
            </a:r>
            <a:endParaRPr dirty="0"/>
          </a:p>
          <a:p>
            <a:pPr marL="0" lvl="0" indent="0" algn="l" rtl="0">
              <a:spcBef>
                <a:spcPts val="0"/>
              </a:spcBef>
              <a:spcAft>
                <a:spcPts val="0"/>
              </a:spcAft>
              <a:buSzPts val="1100"/>
              <a:buNone/>
            </a:pPr>
            <a:endParaRPr dirty="0"/>
          </a:p>
          <a:p>
            <a:pPr marL="0" lvl="0" indent="0" algn="l" rtl="0">
              <a:spcBef>
                <a:spcPts val="0"/>
              </a:spcBef>
              <a:spcAft>
                <a:spcPts val="0"/>
              </a:spcAft>
              <a:buSzPts val="1100"/>
              <a:buNone/>
            </a:pPr>
            <a:r>
              <a:rPr lang="en-US" dirty="0"/>
              <a:t>Have 2 students from each group write the word Embrace and the word Difference on the large paper.</a:t>
            </a:r>
            <a:endParaRPr dirty="0"/>
          </a:p>
          <a:p>
            <a:pPr marL="0" lvl="0" indent="0" algn="l" rtl="0">
              <a:spcBef>
                <a:spcPts val="0"/>
              </a:spcBef>
              <a:spcAft>
                <a:spcPts val="0"/>
              </a:spcAft>
              <a:buSzPts val="1100"/>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942034dda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10942034dda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Teacher instructions: </a:t>
            </a:r>
            <a:endParaRPr/>
          </a:p>
          <a:p>
            <a:pPr marL="0" lvl="0" indent="0" algn="l" rtl="0">
              <a:lnSpc>
                <a:spcPct val="100000"/>
              </a:lnSpc>
              <a:spcBef>
                <a:spcPts val="0"/>
              </a:spcBef>
              <a:spcAft>
                <a:spcPts val="0"/>
              </a:spcAft>
              <a:buSzPts val="1400"/>
              <a:buNone/>
            </a:pPr>
            <a:r>
              <a:rPr lang="en-US"/>
              <a:t>Group papers can be passed around or students can be walking around to groups to add new thoughts that may be inspired by what other groups have listed. Repeat this process until everyone from every group has added their color to each of the displays. </a:t>
            </a:r>
            <a:endParaRPr/>
          </a:p>
          <a:p>
            <a:pPr marL="0" marR="114300" lvl="0" indent="0" algn="l" rtl="0">
              <a:lnSpc>
                <a:spcPct val="115000"/>
              </a:lnSpc>
              <a:spcBef>
                <a:spcPts val="0"/>
              </a:spcBef>
              <a:spcAft>
                <a:spcPts val="0"/>
              </a:spcAft>
              <a:buClr>
                <a:schemeClr val="dk1"/>
              </a:buClr>
              <a:buSzPts val="1100"/>
              <a:buFont typeface="Arial"/>
              <a:buNone/>
            </a:pPr>
            <a:endParaRPr/>
          </a:p>
          <a:p>
            <a:pPr marL="0" marR="114300" lvl="0" indent="0" algn="l" rtl="0">
              <a:lnSpc>
                <a:spcPct val="115000"/>
              </a:lnSpc>
              <a:spcBef>
                <a:spcPts val="0"/>
              </a:spcBef>
              <a:spcAft>
                <a:spcPts val="0"/>
              </a:spcAft>
              <a:buClr>
                <a:schemeClr val="dk1"/>
              </a:buClr>
              <a:buSzPts val="1100"/>
              <a:buFont typeface="Arial"/>
              <a:buNone/>
            </a:pPr>
            <a:r>
              <a:rPr lang="en-US"/>
              <a:t>Teacher tip: if students are having difficulty coming up with different ideas, presenting topics as questions can help. For example: What are differences with food? Can you think of differences in fashion? Are there differences with emotions?</a:t>
            </a:r>
            <a:endParaRPr/>
          </a:p>
          <a:p>
            <a:pPr marL="0" lvl="0" indent="0" algn="l" rtl="0">
              <a:lnSpc>
                <a:spcPct val="100000"/>
              </a:lnSpc>
              <a:spcBef>
                <a:spcPts val="0"/>
              </a:spcBef>
              <a:spcAft>
                <a:spcPts val="0"/>
              </a:spcAft>
              <a:buSzPts val="1400"/>
              <a:buNone/>
            </a:pPr>
            <a:endParaRPr/>
          </a:p>
        </p:txBody>
      </p:sp>
      <p:sp>
        <p:nvSpPr>
          <p:cNvPr id="95" name="Google Shape;95;g10942034dda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0942034dda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10942034dda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instructions: </a:t>
            </a:r>
            <a:endParaRPr dirty="0"/>
          </a:p>
          <a:p>
            <a:pPr marL="0" lvl="0" indent="0" algn="l" rtl="0">
              <a:lnSpc>
                <a:spcPct val="100000"/>
              </a:lnSpc>
              <a:spcBef>
                <a:spcPts val="0"/>
              </a:spcBef>
              <a:spcAft>
                <a:spcPts val="0"/>
              </a:spcAft>
              <a:buSzPts val="1400"/>
              <a:buNone/>
            </a:pPr>
            <a:r>
              <a:rPr lang="en-US" dirty="0"/>
              <a:t>Hand out sticky notes to each group (different colored sticky notes makes it easy to see each groups participation but not essential to the lesson). Students will draw/write/symbolize their favorite artworks from past EOD exhibits using books or the gallery on the website. Students should select art that is visually pleasing, that speaks to them, and that has a clear vision.</a:t>
            </a:r>
            <a:endParaRPr dirty="0"/>
          </a:p>
          <a:p>
            <a:pPr marL="0" marR="114300" lvl="0" indent="0" algn="l" rtl="0">
              <a:lnSpc>
                <a:spcPct val="115000"/>
              </a:lnSpc>
              <a:spcBef>
                <a:spcPts val="0"/>
              </a:spcBef>
              <a:spcAft>
                <a:spcPts val="0"/>
              </a:spcAft>
              <a:buSzPts val="1100"/>
              <a:buNone/>
            </a:pPr>
            <a:r>
              <a:rPr lang="en-US" dirty="0"/>
              <a:t>Students draw a simple rendition or write a short description on the sticky note and then add these to the brainstorming board. I recommend a minimum of three sticky notes per student.</a:t>
            </a:r>
            <a:endParaRPr dirty="0"/>
          </a:p>
          <a:p>
            <a:pPr marL="0" marR="114300" lvl="0" indent="0" algn="l" rtl="0">
              <a:lnSpc>
                <a:spcPct val="115000"/>
              </a:lnSpc>
              <a:spcBef>
                <a:spcPts val="0"/>
              </a:spcBef>
              <a:spcAft>
                <a:spcPts val="0"/>
              </a:spcAft>
              <a:buSzPts val="1100"/>
              <a:buNone/>
            </a:pPr>
            <a:endParaRPr dirty="0"/>
          </a:p>
          <a:p>
            <a:pPr marL="0" marR="114300" lvl="0" indent="0" algn="l" rtl="0">
              <a:lnSpc>
                <a:spcPct val="115000"/>
              </a:lnSpc>
              <a:spcBef>
                <a:spcPts val="0"/>
              </a:spcBef>
              <a:spcAft>
                <a:spcPts val="0"/>
              </a:spcAft>
              <a:buSzPts val="1100"/>
              <a:buNone/>
            </a:pPr>
            <a:r>
              <a:rPr lang="en-US" dirty="0"/>
              <a:t>Students will then find a connection with another groups poster and add their sticky notes. </a:t>
            </a:r>
            <a:endParaRPr dirty="0"/>
          </a:p>
          <a:p>
            <a:pPr marL="0" marR="114300" lvl="0" indent="0" algn="l" rtl="0">
              <a:lnSpc>
                <a:spcPct val="115000"/>
              </a:lnSpc>
              <a:spcBef>
                <a:spcPts val="0"/>
              </a:spcBef>
              <a:spcAft>
                <a:spcPts val="0"/>
              </a:spcAft>
              <a:buClr>
                <a:schemeClr val="dk1"/>
              </a:buClr>
              <a:buSzPts val="1100"/>
              <a:buFont typeface="Arial"/>
              <a:buNone/>
            </a:pPr>
            <a:endParaRPr dirty="0"/>
          </a:p>
          <a:p>
            <a:pPr marL="0" marR="114300" lvl="0" indent="0" algn="l" rtl="0">
              <a:lnSpc>
                <a:spcPct val="115000"/>
              </a:lnSpc>
              <a:spcBef>
                <a:spcPts val="0"/>
              </a:spcBef>
              <a:spcAft>
                <a:spcPts val="0"/>
              </a:spcAft>
              <a:buClr>
                <a:schemeClr val="dk1"/>
              </a:buClr>
              <a:buSzPts val="1100"/>
              <a:buFont typeface="Arial"/>
              <a:buNone/>
            </a:pPr>
            <a:r>
              <a:rPr lang="en-US" dirty="0">
                <a:latin typeface="Times New Roman"/>
                <a:ea typeface="Times New Roman"/>
                <a:cs typeface="Times New Roman"/>
                <a:sym typeface="Times New Roman"/>
              </a:rPr>
              <a:t>*</a:t>
            </a:r>
            <a:r>
              <a:rPr lang="en-US" dirty="0"/>
              <a:t>At the end of both brainstorming sessions, all of the group boards should be filled with different colored marker comments, drawings, and sticky notes that represent each individual students’ opinions and connections.</a:t>
            </a:r>
            <a:endParaRPr dirty="0"/>
          </a:p>
          <a:p>
            <a:pPr marL="635000" marR="114300" lvl="0" indent="0" algn="l" rtl="0">
              <a:lnSpc>
                <a:spcPct val="115000"/>
              </a:lnSpc>
              <a:spcBef>
                <a:spcPts val="0"/>
              </a:spcBef>
              <a:spcAft>
                <a:spcPts val="0"/>
              </a:spcAft>
              <a:buClr>
                <a:schemeClr val="dk1"/>
              </a:buClr>
              <a:buSzPts val="1100"/>
              <a:buFont typeface="Arial"/>
              <a:buNone/>
            </a:pPr>
            <a:r>
              <a:rPr lang="en-US" dirty="0"/>
              <a:t> </a:t>
            </a:r>
            <a:endParaRPr dirty="0"/>
          </a:p>
          <a:p>
            <a:pPr marL="0" lvl="0" indent="0" algn="l" rtl="0">
              <a:lnSpc>
                <a:spcPct val="100000"/>
              </a:lnSpc>
              <a:spcBef>
                <a:spcPts val="0"/>
              </a:spcBef>
              <a:spcAft>
                <a:spcPts val="0"/>
              </a:spcAft>
              <a:buSzPts val="1400"/>
              <a:buNone/>
            </a:pPr>
            <a:endParaRPr dirty="0"/>
          </a:p>
        </p:txBody>
      </p:sp>
      <p:sp>
        <p:nvSpPr>
          <p:cNvPr id="104" name="Google Shape;104;g10942034dda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942034dda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10942034dda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 </a:t>
            </a:r>
            <a:endParaRPr dirty="0"/>
          </a:p>
          <a:p>
            <a:pPr marL="0" marR="114300" lvl="0" indent="0" algn="l" rtl="0">
              <a:lnSpc>
                <a:spcPct val="115000"/>
              </a:lnSpc>
              <a:spcBef>
                <a:spcPts val="0"/>
              </a:spcBef>
              <a:spcAft>
                <a:spcPts val="0"/>
              </a:spcAft>
              <a:buClr>
                <a:schemeClr val="dk1"/>
              </a:buClr>
              <a:buSzPts val="1100"/>
              <a:buFont typeface="Arial"/>
              <a:buNone/>
            </a:pPr>
            <a:r>
              <a:rPr lang="en-US" dirty="0"/>
              <a:t>Back in groups, give time to discuss what they see and share their favorite artworks. The best part about these brainstorming rounds are that there are no wrong answers.</a:t>
            </a:r>
            <a:endParaRPr dirty="0"/>
          </a:p>
          <a:p>
            <a:pPr marL="0" marR="114300" lvl="0" indent="0" algn="l" rtl="0">
              <a:lnSpc>
                <a:spcPct val="115000"/>
              </a:lnSpc>
              <a:spcBef>
                <a:spcPts val="0"/>
              </a:spcBef>
              <a:spcAft>
                <a:spcPts val="0"/>
              </a:spcAft>
              <a:buClr>
                <a:schemeClr val="dk1"/>
              </a:buClr>
              <a:buSzPts val="1100"/>
              <a:buFont typeface="Arial"/>
              <a:buNone/>
            </a:pPr>
            <a:r>
              <a:rPr lang="en-US" dirty="0">
                <a:latin typeface="Times New Roman"/>
                <a:ea typeface="Times New Roman"/>
                <a:cs typeface="Times New Roman"/>
                <a:sym typeface="Times New Roman"/>
              </a:rPr>
              <a:t>*</a:t>
            </a:r>
            <a:r>
              <a:rPr lang="en-US" dirty="0"/>
              <a:t>Teacher tip: remind students to be open, understanding, empathetic, and non-judgmental of others opinions during this discussion time.</a:t>
            </a:r>
            <a:endParaRPr dirty="0"/>
          </a:p>
          <a:p>
            <a:pPr marL="0" lvl="0" indent="0" algn="l" rtl="0">
              <a:lnSpc>
                <a:spcPct val="100000"/>
              </a:lnSpc>
              <a:spcBef>
                <a:spcPts val="0"/>
              </a:spcBef>
              <a:spcAft>
                <a:spcPts val="0"/>
              </a:spcAft>
              <a:buSzPts val="1400"/>
              <a:buNone/>
            </a:pPr>
            <a:r>
              <a:rPr lang="en-US" dirty="0"/>
              <a:t>*Students often find idea inspiration for their own project development. For example, student chose all black and white photography, or are drawn to compositions that include animals etc.</a:t>
            </a:r>
            <a:endParaRPr dirty="0"/>
          </a:p>
        </p:txBody>
      </p:sp>
      <p:sp>
        <p:nvSpPr>
          <p:cNvPr id="115" name="Google Shape;115;g10942034dda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942034dd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10942034dda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 </a:t>
            </a:r>
            <a:endParaRPr dirty="0"/>
          </a:p>
          <a:p>
            <a:pPr marL="0" marR="114300" lvl="0" indent="0" algn="l" rtl="0">
              <a:lnSpc>
                <a:spcPct val="115000"/>
              </a:lnSpc>
              <a:spcBef>
                <a:spcPts val="0"/>
              </a:spcBef>
              <a:spcAft>
                <a:spcPts val="0"/>
              </a:spcAft>
              <a:buSzPts val="1100"/>
              <a:buNone/>
            </a:pPr>
            <a:r>
              <a:rPr lang="en-US" dirty="0"/>
              <a:t>Fold printer paper into 4 sections. Students create 4 sketches with different compositions on one sheet of paper.</a:t>
            </a:r>
            <a:endParaRPr dirty="0"/>
          </a:p>
          <a:p>
            <a:pPr marL="0" marR="114300" lvl="0" indent="0" algn="l" rtl="0">
              <a:lnSpc>
                <a:spcPct val="115000"/>
              </a:lnSpc>
              <a:spcBef>
                <a:spcPts val="0"/>
              </a:spcBef>
              <a:spcAft>
                <a:spcPts val="0"/>
              </a:spcAft>
              <a:buSzPts val="1100"/>
              <a:buNone/>
            </a:pPr>
            <a:r>
              <a:rPr lang="en-US" dirty="0"/>
              <a:t>Make sure that they are horizontal orientation.</a:t>
            </a:r>
            <a:endParaRPr dirty="0"/>
          </a:p>
          <a:p>
            <a:pPr marL="0" marR="114300" lvl="0" indent="0" algn="l" rtl="0">
              <a:lnSpc>
                <a:spcPct val="115000"/>
              </a:lnSpc>
              <a:spcBef>
                <a:spcPts val="0"/>
              </a:spcBef>
              <a:spcAft>
                <a:spcPts val="0"/>
              </a:spcAft>
              <a:buSzPts val="1100"/>
              <a:buNone/>
            </a:pPr>
            <a:r>
              <a:rPr lang="en-US" dirty="0"/>
              <a:t>Remind students of the importance of interesting composition (how do you want the viewers eyes to move around the art?)</a:t>
            </a:r>
            <a:endParaRPr dirty="0"/>
          </a:p>
          <a:p>
            <a:pPr marL="0" marR="114300" lvl="0" indent="0" algn="l" rtl="0">
              <a:lnSpc>
                <a:spcPct val="115000"/>
              </a:lnSpc>
              <a:spcBef>
                <a:spcPts val="0"/>
              </a:spcBef>
              <a:spcAft>
                <a:spcPts val="0"/>
              </a:spcAft>
              <a:buSzPts val="1100"/>
              <a:buNone/>
            </a:pPr>
            <a:r>
              <a:rPr lang="en-US" dirty="0"/>
              <a:t>Effective and impactful titling of an artwork lends to a successful understanding of a piece. </a:t>
            </a:r>
            <a:endParaRPr dirty="0"/>
          </a:p>
          <a:p>
            <a:pPr marL="0" lvl="0" indent="0" algn="l" rtl="0">
              <a:lnSpc>
                <a:spcPct val="115000"/>
              </a:lnSpc>
              <a:spcBef>
                <a:spcPts val="0"/>
              </a:spcBef>
              <a:spcAft>
                <a:spcPts val="0"/>
              </a:spcAft>
              <a:buClr>
                <a:schemeClr val="dk1"/>
              </a:buClr>
              <a:buSzPts val="1100"/>
              <a:buFont typeface="Arial"/>
              <a:buNone/>
            </a:pPr>
            <a:endParaRPr dirty="0">
              <a:solidFill>
                <a:srgbClr val="222222"/>
              </a:solidFill>
              <a:highlight>
                <a:srgbClr val="FFFFFF"/>
              </a:highlight>
            </a:endParaRPr>
          </a:p>
          <a:p>
            <a:pPr marL="0" lvl="0" indent="0" algn="l" rtl="0">
              <a:lnSpc>
                <a:spcPct val="100000"/>
              </a:lnSpc>
              <a:spcBef>
                <a:spcPts val="0"/>
              </a:spcBef>
              <a:spcAft>
                <a:spcPts val="0"/>
              </a:spcAft>
              <a:buSzPts val="1400"/>
              <a:buNone/>
            </a:pPr>
            <a:endParaRPr dirty="0"/>
          </a:p>
        </p:txBody>
      </p:sp>
      <p:sp>
        <p:nvSpPr>
          <p:cNvPr id="123" name="Google Shape;123;g10942034dda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b82bf0e85f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b82bf0e85f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Teacher notes:</a:t>
            </a:r>
            <a:endParaRPr/>
          </a:p>
          <a:p>
            <a:pPr marL="0" lvl="0" indent="0" algn="l" rtl="0">
              <a:spcBef>
                <a:spcPts val="0"/>
              </a:spcBef>
              <a:spcAft>
                <a:spcPts val="0"/>
              </a:spcAft>
              <a:buNone/>
            </a:pPr>
            <a:r>
              <a:rPr lang="en-US"/>
              <a:t>The words in Mazie Zoller’s “Tuned Out” help the viewer better recognize the artist’s idea when making the artwork. </a:t>
            </a:r>
            <a:endParaRPr/>
          </a:p>
          <a:p>
            <a:pPr marL="0" lvl="0" indent="0" algn="l" rtl="0">
              <a:spcBef>
                <a:spcPts val="0"/>
              </a:spcBef>
              <a:spcAft>
                <a:spcPts val="0"/>
              </a:spcAft>
              <a:buNone/>
            </a:pPr>
            <a:r>
              <a:rPr lang="en-US"/>
              <a:t>The title, “Tuned Out” is effective because it enhances the understanding and consolidates the ideas behind the theme.</a:t>
            </a:r>
            <a:endParaRPr/>
          </a:p>
        </p:txBody>
      </p:sp>
      <p:sp>
        <p:nvSpPr>
          <p:cNvPr id="131" name="Google Shape;131;g1b82bf0e85f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b82bf0e85f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b82bf0e85f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Teacher notes: </a:t>
            </a:r>
            <a:endParaRPr/>
          </a:p>
          <a:p>
            <a:pPr marL="0" lvl="0" indent="0" algn="l" rtl="0">
              <a:spcBef>
                <a:spcPts val="0"/>
              </a:spcBef>
              <a:spcAft>
                <a:spcPts val="0"/>
              </a:spcAft>
              <a:buNone/>
            </a:pPr>
            <a:r>
              <a:rPr lang="en-US"/>
              <a:t>Adding words to “Life Doesn’t Frighten Me” is not helpful to the understanding of the theme of the art. The words distract from the visuals instead of add to the visual story of the artwork.</a:t>
            </a:r>
            <a:endParaRPr/>
          </a:p>
        </p:txBody>
      </p:sp>
      <p:sp>
        <p:nvSpPr>
          <p:cNvPr id="141" name="Google Shape;141;g1b82bf0e85f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b82bf0e85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b82bf0e85f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114300" lvl="0" indent="0" algn="l" rtl="0">
              <a:lnSpc>
                <a:spcPct val="115000"/>
              </a:lnSpc>
              <a:spcBef>
                <a:spcPts val="0"/>
              </a:spcBef>
              <a:spcAft>
                <a:spcPts val="0"/>
              </a:spcAft>
              <a:buNone/>
            </a:pPr>
            <a:r>
              <a:rPr lang="en-US" dirty="0"/>
              <a:t>Teacher notes:</a:t>
            </a:r>
            <a:endParaRPr dirty="0"/>
          </a:p>
          <a:p>
            <a:pPr marL="0" marR="114300" lvl="0" indent="0" algn="l" rtl="0">
              <a:lnSpc>
                <a:spcPct val="115000"/>
              </a:lnSpc>
              <a:spcBef>
                <a:spcPts val="0"/>
              </a:spcBef>
              <a:spcAft>
                <a:spcPts val="0"/>
              </a:spcAft>
              <a:buNone/>
            </a:pPr>
            <a:r>
              <a:rPr lang="en-US" dirty="0"/>
              <a:t>Students partner up to talk through their designs with 3 different peers. </a:t>
            </a:r>
            <a:endParaRPr dirty="0"/>
          </a:p>
          <a:p>
            <a:pPr marL="0" marR="114300" lvl="0" indent="0" algn="l" rtl="0">
              <a:lnSpc>
                <a:spcPct val="115000"/>
              </a:lnSpc>
              <a:spcBef>
                <a:spcPts val="0"/>
              </a:spcBef>
              <a:spcAft>
                <a:spcPts val="0"/>
              </a:spcAft>
              <a:buClr>
                <a:schemeClr val="dk1"/>
              </a:buClr>
              <a:buSzPts val="1100"/>
              <a:buFont typeface="Arial"/>
              <a:buNone/>
            </a:pPr>
            <a:r>
              <a:rPr lang="en-US" dirty="0"/>
              <a:t>Artists show all four sketches, share the title ideas, then the group discusses in 3’s: </a:t>
            </a:r>
            <a:endParaRPr dirty="0"/>
          </a:p>
          <a:p>
            <a:pPr marL="0" marR="114300" lvl="0" indent="0" algn="l" rtl="0">
              <a:lnSpc>
                <a:spcPct val="115000"/>
              </a:lnSpc>
              <a:spcBef>
                <a:spcPts val="0"/>
              </a:spcBef>
              <a:spcAft>
                <a:spcPts val="0"/>
              </a:spcAft>
              <a:buClr>
                <a:schemeClr val="dk1"/>
              </a:buClr>
              <a:buSzPts val="1100"/>
              <a:buFont typeface="Arial"/>
              <a:buNone/>
            </a:pPr>
            <a:r>
              <a:rPr lang="en-US" dirty="0"/>
              <a:t>Taking turns giving 3: give 1 detailed complement about their sketch, give 1 thoughtful question, and give 1 recommendation that could make the design better. </a:t>
            </a:r>
            <a:endParaRPr dirty="0"/>
          </a:p>
          <a:p>
            <a:pPr marL="0" marR="114300" lvl="0" indent="0" algn="l" rtl="0">
              <a:lnSpc>
                <a:spcPct val="115000"/>
              </a:lnSpc>
              <a:spcBef>
                <a:spcPts val="0"/>
              </a:spcBef>
              <a:spcAft>
                <a:spcPts val="0"/>
              </a:spcAft>
              <a:buClr>
                <a:schemeClr val="dk1"/>
              </a:buClr>
              <a:buSzPts val="1100"/>
              <a:buFont typeface="Arial"/>
              <a:buNone/>
            </a:pPr>
            <a:r>
              <a:rPr lang="en-US" dirty="0"/>
              <a:t>*It is recommended that students create a final sketch incorporating changes of your 3 reviews before beginning the final project.</a:t>
            </a:r>
            <a:endParaRPr dirty="0"/>
          </a:p>
          <a:p>
            <a:pPr marL="0" lvl="0" indent="0" algn="l" rtl="0">
              <a:spcBef>
                <a:spcPts val="0"/>
              </a:spcBef>
              <a:spcAft>
                <a:spcPts val="0"/>
              </a:spcAft>
              <a:buNone/>
            </a:pPr>
            <a:endParaRPr dirty="0"/>
          </a:p>
        </p:txBody>
      </p:sp>
      <p:sp>
        <p:nvSpPr>
          <p:cNvPr id="150" name="Google Shape;150;g1b82bf0e85f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b82bf0e85f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b82bf0e85f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Essential Question: </a:t>
            </a:r>
            <a:endParaRPr sz="1400"/>
          </a:p>
          <a:p>
            <a:pPr marL="0" lvl="0" indent="0" algn="l" rtl="0">
              <a:spcBef>
                <a:spcPts val="0"/>
              </a:spcBef>
              <a:spcAft>
                <a:spcPts val="0"/>
              </a:spcAft>
              <a:buNone/>
            </a:pPr>
            <a:r>
              <a:rPr lang="en-US"/>
              <a:t>Create a work of art that embraces our differences and clearly shows the perspective on a current topic of interest while being thoughtful of the viewing audience.  This artwork must be horizontal orientation.  </a:t>
            </a:r>
            <a:endParaRPr/>
          </a:p>
          <a:p>
            <a:pPr marL="0" lvl="0" indent="0" algn="l" rtl="0">
              <a:spcBef>
                <a:spcPts val="0"/>
              </a:spcBef>
              <a:spcAft>
                <a:spcPts val="0"/>
              </a:spcAft>
              <a:buNone/>
            </a:pPr>
            <a:endParaRPr/>
          </a:p>
          <a:p>
            <a:pPr marL="0" lvl="0" indent="0" algn="l" rtl="0">
              <a:spcBef>
                <a:spcPts val="0"/>
              </a:spcBef>
              <a:spcAft>
                <a:spcPts val="0"/>
              </a:spcAft>
              <a:buNone/>
            </a:pPr>
            <a:r>
              <a:rPr lang="en-US"/>
              <a:t>*Students can use, large brainstorming posters, slide experiences, and discussions to assist in creating the art and artist statement. </a:t>
            </a:r>
            <a:endParaRPr/>
          </a:p>
          <a:p>
            <a:pPr marL="0" lvl="0" indent="0" algn="l" rtl="0">
              <a:spcBef>
                <a:spcPts val="0"/>
              </a:spcBef>
              <a:spcAft>
                <a:spcPts val="0"/>
              </a:spcAft>
              <a:buNone/>
            </a:pPr>
            <a:endParaRPr/>
          </a:p>
        </p:txBody>
      </p:sp>
      <p:sp>
        <p:nvSpPr>
          <p:cNvPr id="158" name="Google Shape;158;g1b82bf0e85f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a:spLocks noGrp="1"/>
          </p:cNvSpPr>
          <p:nvPr>
            <p:ph type="pic" idx="2"/>
          </p:nvPr>
        </p:nvSpPr>
        <p:spPr>
          <a:xfrm>
            <a:off x="5183188" y="987425"/>
            <a:ext cx="6172200" cy="4873625"/>
          </a:xfrm>
          <a:prstGeom prst="rect">
            <a:avLst/>
          </a:prstGeom>
          <a:noFill/>
          <a:ln>
            <a:noFill/>
          </a:ln>
        </p:spPr>
      </p:sp>
      <p:sp>
        <p:nvSpPr>
          <p:cNvPr id="31" name="Google Shape;31;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embracingourdifferences.org/galleri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434000" y="119925"/>
            <a:ext cx="9324000" cy="1655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Calibri"/>
              <a:buNone/>
            </a:pPr>
            <a:r>
              <a:rPr lang="en-US" sz="5200" b="1">
                <a:solidFill>
                  <a:srgbClr val="FF9900"/>
                </a:solidFill>
              </a:rPr>
              <a:t>Embracing Our Differences Introduction and Brainstorming</a:t>
            </a:r>
            <a:endParaRPr sz="5200" b="1">
              <a:solidFill>
                <a:srgbClr val="FF9900"/>
              </a:solidFill>
            </a:endParaRPr>
          </a:p>
        </p:txBody>
      </p:sp>
      <p:sp>
        <p:nvSpPr>
          <p:cNvPr id="90" name="Google Shape;90;p1"/>
          <p:cNvSpPr txBox="1">
            <a:spLocks noGrp="1"/>
          </p:cNvSpPr>
          <p:nvPr>
            <p:ph type="subTitle" idx="1"/>
          </p:nvPr>
        </p:nvSpPr>
        <p:spPr>
          <a:xfrm>
            <a:off x="1731825" y="1775619"/>
            <a:ext cx="9144000" cy="828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A Beginning Guide to Embracing Our Differences</a:t>
            </a:r>
            <a:endParaRPr/>
          </a:p>
          <a:p>
            <a:pPr marL="0" lvl="0" indent="0" algn="ctr" rtl="0">
              <a:lnSpc>
                <a:spcPct val="90000"/>
              </a:lnSpc>
              <a:spcBef>
                <a:spcPts val="0"/>
              </a:spcBef>
              <a:spcAft>
                <a:spcPts val="0"/>
              </a:spcAft>
              <a:buClr>
                <a:schemeClr val="dk1"/>
              </a:buClr>
              <a:buSzPts val="2400"/>
              <a:buNone/>
            </a:pPr>
            <a:r>
              <a:rPr lang="en-US"/>
              <a:t>By Brittany Braniger</a:t>
            </a:r>
            <a:endParaRPr/>
          </a:p>
        </p:txBody>
      </p:sp>
      <p:pic>
        <p:nvPicPr>
          <p:cNvPr id="91" name="Google Shape;91;p1"/>
          <p:cNvPicPr preferRelativeResize="0"/>
          <p:nvPr/>
        </p:nvPicPr>
        <p:blipFill>
          <a:blip r:embed="rId3">
            <a:alphaModFix/>
          </a:blip>
          <a:stretch>
            <a:fillRect/>
          </a:stretch>
        </p:blipFill>
        <p:spPr>
          <a:xfrm>
            <a:off x="3093428" y="2660053"/>
            <a:ext cx="6005150" cy="3700776"/>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0942034dda_0_9"/>
          <p:cNvSpPr txBox="1"/>
          <p:nvPr/>
        </p:nvSpPr>
        <p:spPr>
          <a:xfrm>
            <a:off x="0" y="0"/>
            <a:ext cx="3000000" cy="581700"/>
          </a:xfrm>
          <a:prstGeom prst="rect">
            <a:avLst/>
          </a:prstGeom>
          <a:noFill/>
          <a:ln>
            <a:noFill/>
          </a:ln>
        </p:spPr>
        <p:txBody>
          <a:bodyPr spcFirstLastPara="1" wrap="square" lIns="91425" tIns="91425" rIns="91425" bIns="91425" anchor="t" anchorCtr="0">
            <a:spAutoFit/>
          </a:bodyPr>
          <a:lstStyle/>
          <a:p>
            <a:pPr marL="635000" marR="114300" lvl="0" indent="0" algn="l" rtl="0">
              <a:lnSpc>
                <a:spcPct val="115000"/>
              </a:lnSpc>
              <a:spcBef>
                <a:spcPts val="0"/>
              </a:spcBef>
              <a:spcAft>
                <a:spcPts val="0"/>
              </a:spcAft>
              <a:buNone/>
            </a:pPr>
            <a:r>
              <a:rPr lang="en-US" sz="1200">
                <a:solidFill>
                  <a:schemeClr val="dk1"/>
                </a:solidFill>
                <a:latin typeface="Times New Roman"/>
                <a:ea typeface="Times New Roman"/>
                <a:cs typeface="Times New Roman"/>
                <a:sym typeface="Times New Roman"/>
              </a:rPr>
              <a:t>-</a:t>
            </a:r>
            <a:endParaRPr sz="1200">
              <a:solidFill>
                <a:schemeClr val="dk1"/>
              </a:solidFill>
              <a:latin typeface="Calibri"/>
              <a:ea typeface="Calibri"/>
              <a:cs typeface="Calibri"/>
              <a:sym typeface="Calibri"/>
            </a:endParaRPr>
          </a:p>
          <a:p>
            <a:pPr marL="635000" marR="114300" lvl="0" indent="0" algn="l" rtl="0">
              <a:lnSpc>
                <a:spcPct val="115000"/>
              </a:lnSpc>
              <a:spcBef>
                <a:spcPts val="0"/>
              </a:spcBef>
              <a:spcAft>
                <a:spcPts val="0"/>
              </a:spcAft>
              <a:buNone/>
            </a:pPr>
            <a:r>
              <a:rPr lang="en-US" sz="1200">
                <a:solidFill>
                  <a:schemeClr val="dk1"/>
                </a:solidFill>
                <a:latin typeface="Times New Roman"/>
                <a:ea typeface="Times New Roman"/>
                <a:cs typeface="Times New Roman"/>
                <a:sym typeface="Times New Roman"/>
              </a:rPr>
              <a:t>-</a:t>
            </a:r>
            <a:r>
              <a:rPr lang="en-US" sz="700">
                <a:solidFill>
                  <a:schemeClr val="dk1"/>
                </a:solidFill>
                <a:latin typeface="Times New Roman"/>
                <a:ea typeface="Times New Roman"/>
                <a:cs typeface="Times New Roman"/>
                <a:sym typeface="Times New Roman"/>
              </a:rPr>
              <a:t>  	</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98" name="Google Shape;98;g10942034dda_0_9"/>
          <p:cNvSpPr txBox="1">
            <a:spLocks noGrp="1"/>
          </p:cNvSpPr>
          <p:nvPr>
            <p:ph type="title"/>
          </p:nvPr>
        </p:nvSpPr>
        <p:spPr>
          <a:xfrm>
            <a:off x="2976013" y="242650"/>
            <a:ext cx="6240000" cy="581700"/>
          </a:xfrm>
          <a:prstGeom prst="rect">
            <a:avLst/>
          </a:prstGeom>
          <a:noFill/>
          <a:ln>
            <a:noFill/>
          </a:ln>
        </p:spPr>
        <p:txBody>
          <a:bodyPr spcFirstLastPara="1" wrap="square" lIns="91425" tIns="45700" rIns="91425" bIns="45700" anchor="b" anchorCtr="0">
            <a:noAutofit/>
          </a:bodyPr>
          <a:lstStyle/>
          <a:p>
            <a:pPr marL="0" lvl="0" indent="0" algn="l" rtl="0">
              <a:lnSpc>
                <a:spcPct val="70000"/>
              </a:lnSpc>
              <a:spcBef>
                <a:spcPts val="1000"/>
              </a:spcBef>
              <a:spcAft>
                <a:spcPts val="0"/>
              </a:spcAft>
              <a:buClr>
                <a:schemeClr val="dk1"/>
              </a:buClr>
              <a:buSzPts val="605"/>
              <a:buFont typeface="Arial"/>
              <a:buNone/>
            </a:pPr>
            <a:r>
              <a:rPr lang="en-US" sz="3800" b="1">
                <a:solidFill>
                  <a:srgbClr val="FF9900"/>
                </a:solidFill>
              </a:rPr>
              <a:t>Round One of Brainstorming:</a:t>
            </a:r>
            <a:endParaRPr sz="3800" b="1">
              <a:solidFill>
                <a:srgbClr val="FF9900"/>
              </a:solidFill>
            </a:endParaRPr>
          </a:p>
        </p:txBody>
      </p:sp>
      <p:sp>
        <p:nvSpPr>
          <p:cNvPr id="99" name="Google Shape;99;g10942034dda_0_9"/>
          <p:cNvSpPr txBox="1"/>
          <p:nvPr/>
        </p:nvSpPr>
        <p:spPr>
          <a:xfrm>
            <a:off x="1149900" y="1036325"/>
            <a:ext cx="9892200" cy="1887000"/>
          </a:xfrm>
          <a:prstGeom prst="rect">
            <a:avLst/>
          </a:prstGeom>
          <a:noFill/>
          <a:ln>
            <a:noFill/>
          </a:ln>
        </p:spPr>
        <p:txBody>
          <a:bodyPr spcFirstLastPara="1" wrap="square" lIns="91425" tIns="91425" rIns="91425" bIns="91425" anchor="t" anchorCtr="0">
            <a:spAutoFit/>
          </a:bodyPr>
          <a:lstStyle/>
          <a:p>
            <a:pPr marL="635000" marR="114300" lvl="0" indent="0" algn="l" rtl="0">
              <a:lnSpc>
                <a:spcPct val="115000"/>
              </a:lnSpc>
              <a:spcBef>
                <a:spcPts val="0"/>
              </a:spcBef>
              <a:spcAft>
                <a:spcPts val="0"/>
              </a:spcAft>
              <a:buClr>
                <a:schemeClr val="dk1"/>
              </a:buClr>
              <a:buSzPts val="1100"/>
              <a:buFont typeface="Arial"/>
              <a:buNone/>
            </a:pPr>
            <a:r>
              <a:rPr lang="en-US" sz="2800" dirty="0">
                <a:solidFill>
                  <a:schemeClr val="dk1"/>
                </a:solidFill>
                <a:latin typeface="Calibri"/>
                <a:ea typeface="Calibri"/>
                <a:cs typeface="Calibri"/>
                <a:sym typeface="Calibri"/>
              </a:rPr>
              <a:t>Using your color marker, write notes and examples of the word Embrace and the word Difference for each of the large group papers. This can be words, pictures, sentences or both. </a:t>
            </a:r>
            <a:endParaRPr sz="2800"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100" name="Google Shape;100;g10942034dda_0_9"/>
          <p:cNvPicPr preferRelativeResize="0"/>
          <p:nvPr/>
        </p:nvPicPr>
        <p:blipFill rotWithShape="1">
          <a:blip r:embed="rId3">
            <a:alphaModFix/>
          </a:blip>
          <a:srcRect t="7201" b="1873"/>
          <a:stretch/>
        </p:blipFill>
        <p:spPr>
          <a:xfrm>
            <a:off x="3218016" y="2757075"/>
            <a:ext cx="5755975" cy="3906975"/>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0942034dda_0_20"/>
          <p:cNvSpPr txBox="1">
            <a:spLocks noGrp="1"/>
          </p:cNvSpPr>
          <p:nvPr>
            <p:ph type="title"/>
          </p:nvPr>
        </p:nvSpPr>
        <p:spPr>
          <a:xfrm>
            <a:off x="1530900" y="845150"/>
            <a:ext cx="9130200" cy="554100"/>
          </a:xfrm>
          <a:prstGeom prst="rect">
            <a:avLst/>
          </a:prstGeom>
          <a:noFill/>
          <a:ln>
            <a:noFill/>
          </a:ln>
        </p:spPr>
        <p:txBody>
          <a:bodyPr spcFirstLastPara="1" wrap="square" lIns="91425" tIns="45700" rIns="91425" bIns="45700" anchor="b" anchorCtr="0">
            <a:noAutofit/>
          </a:bodyPr>
          <a:lstStyle/>
          <a:p>
            <a:pPr marL="0" lvl="0" indent="0" algn="ctr" rtl="0">
              <a:lnSpc>
                <a:spcPct val="70000"/>
              </a:lnSpc>
              <a:spcBef>
                <a:spcPts val="1000"/>
              </a:spcBef>
              <a:spcAft>
                <a:spcPts val="0"/>
              </a:spcAft>
              <a:buClr>
                <a:schemeClr val="dk1"/>
              </a:buClr>
              <a:buSzPts val="605"/>
              <a:buFont typeface="Arial"/>
              <a:buNone/>
            </a:pPr>
            <a:r>
              <a:rPr lang="en-US" sz="3800" b="1">
                <a:solidFill>
                  <a:srgbClr val="FF9900"/>
                </a:solidFill>
              </a:rPr>
              <a:t>Round Two of the Brainstorming Process</a:t>
            </a:r>
            <a:endParaRPr sz="3800" b="1">
              <a:solidFill>
                <a:srgbClr val="FF9900"/>
              </a:solidFill>
            </a:endParaRPr>
          </a:p>
        </p:txBody>
      </p:sp>
      <p:sp>
        <p:nvSpPr>
          <p:cNvPr id="107" name="Google Shape;107;g10942034dda_0_20"/>
          <p:cNvSpPr txBox="1"/>
          <p:nvPr/>
        </p:nvSpPr>
        <p:spPr>
          <a:xfrm>
            <a:off x="567650" y="4919300"/>
            <a:ext cx="6279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8" name="Google Shape;108;g10942034dda_0_20"/>
          <p:cNvSpPr txBox="1"/>
          <p:nvPr/>
        </p:nvSpPr>
        <p:spPr>
          <a:xfrm>
            <a:off x="949050" y="1532025"/>
            <a:ext cx="10293900" cy="217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dirty="0">
                <a:solidFill>
                  <a:schemeClr val="dk1"/>
                </a:solidFill>
                <a:latin typeface="Calibri"/>
                <a:ea typeface="Calibri"/>
                <a:cs typeface="Calibri"/>
                <a:sym typeface="Calibri"/>
              </a:rPr>
              <a:t>Explore the Embracing Our Differences exhibit catalog books </a:t>
            </a:r>
            <a:endParaRPr sz="2500" dirty="0">
              <a:solidFill>
                <a:schemeClr val="dk1"/>
              </a:solidFill>
              <a:latin typeface="Calibri"/>
              <a:ea typeface="Calibri"/>
              <a:cs typeface="Calibri"/>
              <a:sym typeface="Calibri"/>
            </a:endParaRPr>
          </a:p>
          <a:p>
            <a:pPr marL="0" lvl="0" indent="0" algn="ctr" rtl="0">
              <a:spcBef>
                <a:spcPts val="0"/>
              </a:spcBef>
              <a:spcAft>
                <a:spcPts val="0"/>
              </a:spcAft>
              <a:buNone/>
            </a:pPr>
            <a:r>
              <a:rPr lang="en-US" sz="2500" dirty="0">
                <a:solidFill>
                  <a:schemeClr val="dk1"/>
                </a:solidFill>
                <a:latin typeface="Calibri"/>
                <a:ea typeface="Calibri"/>
                <a:cs typeface="Calibri"/>
                <a:sym typeface="Calibri"/>
              </a:rPr>
              <a:t>or </a:t>
            </a:r>
            <a:endParaRPr sz="2500" dirty="0">
              <a:solidFill>
                <a:schemeClr val="dk1"/>
              </a:solidFill>
              <a:latin typeface="Calibri"/>
              <a:ea typeface="Calibri"/>
              <a:cs typeface="Calibri"/>
              <a:sym typeface="Calibri"/>
            </a:endParaRPr>
          </a:p>
          <a:p>
            <a:pPr marL="0" lvl="0" indent="0" algn="ctr" rtl="0">
              <a:spcBef>
                <a:spcPts val="0"/>
              </a:spcBef>
              <a:spcAft>
                <a:spcPts val="0"/>
              </a:spcAft>
              <a:buNone/>
            </a:pPr>
            <a:r>
              <a:rPr lang="en-US" sz="2500" dirty="0">
                <a:solidFill>
                  <a:schemeClr val="dk1"/>
                </a:solidFill>
                <a:latin typeface="Calibri"/>
                <a:ea typeface="Calibri"/>
                <a:cs typeface="Calibri"/>
                <a:sym typeface="Calibri"/>
              </a:rPr>
              <a:t>online gallery at</a:t>
            </a:r>
            <a:endParaRPr sz="2500" dirty="0">
              <a:solidFill>
                <a:schemeClr val="dk1"/>
              </a:solidFill>
              <a:latin typeface="Calibri"/>
              <a:ea typeface="Calibri"/>
              <a:cs typeface="Calibri"/>
              <a:sym typeface="Calibri"/>
            </a:endParaRPr>
          </a:p>
          <a:p>
            <a:pPr marL="0" lvl="0" indent="0" algn="ctr" rtl="0">
              <a:spcBef>
                <a:spcPts val="0"/>
              </a:spcBef>
              <a:spcAft>
                <a:spcPts val="0"/>
              </a:spcAft>
              <a:buNone/>
            </a:pPr>
            <a:r>
              <a:rPr lang="en-US" sz="2500"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2700" u="sng" dirty="0">
                <a:solidFill>
                  <a:schemeClr val="hlink"/>
                </a:solidFill>
                <a:latin typeface="Calibri"/>
                <a:ea typeface="Calibri"/>
                <a:cs typeface="Calibri"/>
                <a:sym typeface="Calibri"/>
                <a:hlinkClick r:id="rId3"/>
              </a:rPr>
              <a:t>https://www.embracingourdifferences.org/galleries/</a:t>
            </a:r>
            <a:endParaRPr sz="2700" dirty="0">
              <a:latin typeface="Calibri"/>
              <a:ea typeface="Calibri"/>
              <a:cs typeface="Calibri"/>
              <a:sym typeface="Calibri"/>
            </a:endParaRPr>
          </a:p>
          <a:p>
            <a:pPr marL="0" lvl="0" indent="0" algn="ctr" rtl="0">
              <a:spcBef>
                <a:spcPts val="0"/>
              </a:spcBef>
              <a:spcAft>
                <a:spcPts val="0"/>
              </a:spcAft>
              <a:buNone/>
            </a:pPr>
            <a:endParaRPr sz="2700" dirty="0">
              <a:latin typeface="Calibri"/>
              <a:ea typeface="Calibri"/>
              <a:cs typeface="Calibri"/>
              <a:sym typeface="Calibri"/>
            </a:endParaRPr>
          </a:p>
        </p:txBody>
      </p:sp>
      <p:pic>
        <p:nvPicPr>
          <p:cNvPr id="109" name="Google Shape;109;g10942034dda_0_20"/>
          <p:cNvPicPr preferRelativeResize="0"/>
          <p:nvPr/>
        </p:nvPicPr>
        <p:blipFill>
          <a:blip r:embed="rId4">
            <a:alphaModFix/>
          </a:blip>
          <a:stretch>
            <a:fillRect/>
          </a:stretch>
        </p:blipFill>
        <p:spPr>
          <a:xfrm>
            <a:off x="3359081" y="3267444"/>
            <a:ext cx="5473850" cy="3518906"/>
          </a:xfrm>
          <a:prstGeom prst="rect">
            <a:avLst/>
          </a:prstGeom>
          <a:noFill/>
          <a:ln>
            <a:noFill/>
          </a:ln>
        </p:spPr>
      </p:pic>
      <p:pic>
        <p:nvPicPr>
          <p:cNvPr id="110" name="Google Shape;110;g10942034dda_0_20"/>
          <p:cNvPicPr preferRelativeResize="0"/>
          <p:nvPr/>
        </p:nvPicPr>
        <p:blipFill>
          <a:blip r:embed="rId5">
            <a:alphaModFix/>
          </a:blip>
          <a:stretch>
            <a:fillRect/>
          </a:stretch>
        </p:blipFill>
        <p:spPr>
          <a:xfrm>
            <a:off x="8832925" y="3915688"/>
            <a:ext cx="2619375" cy="1743075"/>
          </a:xfrm>
          <a:prstGeom prst="rect">
            <a:avLst/>
          </a:prstGeom>
          <a:noFill/>
          <a:ln>
            <a:noFill/>
          </a:ln>
        </p:spPr>
      </p:pic>
      <p:pic>
        <p:nvPicPr>
          <p:cNvPr id="111" name="Google Shape;111;g10942034dda_0_20"/>
          <p:cNvPicPr preferRelativeResize="0"/>
          <p:nvPr/>
        </p:nvPicPr>
        <p:blipFill>
          <a:blip r:embed="rId5">
            <a:alphaModFix/>
          </a:blip>
          <a:stretch>
            <a:fillRect/>
          </a:stretch>
        </p:blipFill>
        <p:spPr>
          <a:xfrm>
            <a:off x="739700" y="3915700"/>
            <a:ext cx="2619375" cy="1743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0942034dda_0_32"/>
          <p:cNvSpPr txBox="1">
            <a:spLocks noGrp="1"/>
          </p:cNvSpPr>
          <p:nvPr>
            <p:ph type="title"/>
          </p:nvPr>
        </p:nvSpPr>
        <p:spPr>
          <a:xfrm>
            <a:off x="205050" y="83125"/>
            <a:ext cx="9737100" cy="817500"/>
          </a:xfrm>
          <a:prstGeom prst="rect">
            <a:avLst/>
          </a:prstGeom>
          <a:noFill/>
          <a:ln>
            <a:noFill/>
          </a:ln>
        </p:spPr>
        <p:txBody>
          <a:bodyPr spcFirstLastPara="1" wrap="square" lIns="91425" tIns="45700" rIns="91425" bIns="45700" anchor="b" anchorCtr="0">
            <a:normAutofit/>
          </a:bodyPr>
          <a:lstStyle/>
          <a:p>
            <a:pPr marL="0" lvl="0" indent="0" algn="l" rtl="0">
              <a:lnSpc>
                <a:spcPct val="70000"/>
              </a:lnSpc>
              <a:spcBef>
                <a:spcPts val="1000"/>
              </a:spcBef>
              <a:spcAft>
                <a:spcPts val="0"/>
              </a:spcAft>
              <a:buClr>
                <a:schemeClr val="dk1"/>
              </a:buClr>
              <a:buSzPts val="605"/>
              <a:buFont typeface="Arial"/>
              <a:buNone/>
            </a:pPr>
            <a:r>
              <a:rPr lang="en-US" sz="3800" b="1">
                <a:solidFill>
                  <a:srgbClr val="FF9900"/>
                </a:solidFill>
              </a:rPr>
              <a:t>Discussion of favorite works and connections</a:t>
            </a:r>
            <a:endParaRPr sz="3800" b="1">
              <a:solidFill>
                <a:srgbClr val="FF9900"/>
              </a:solidFill>
            </a:endParaRPr>
          </a:p>
        </p:txBody>
      </p:sp>
      <p:pic>
        <p:nvPicPr>
          <p:cNvPr id="118" name="Google Shape;118;g10942034dda_0_32"/>
          <p:cNvPicPr preferRelativeResize="0"/>
          <p:nvPr/>
        </p:nvPicPr>
        <p:blipFill>
          <a:blip r:embed="rId3">
            <a:alphaModFix/>
          </a:blip>
          <a:stretch>
            <a:fillRect/>
          </a:stretch>
        </p:blipFill>
        <p:spPr>
          <a:xfrm>
            <a:off x="3319344" y="1219150"/>
            <a:ext cx="6994211" cy="4973824"/>
          </a:xfrm>
          <a:prstGeom prst="rect">
            <a:avLst/>
          </a:prstGeom>
          <a:ln>
            <a:noFill/>
          </a:ln>
          <a:effectLst>
            <a:softEdge rad="112500"/>
          </a:effectLst>
        </p:spPr>
      </p:pic>
      <p:sp>
        <p:nvSpPr>
          <p:cNvPr id="119" name="Google Shape;119;g10942034dda_0_32"/>
          <p:cNvSpPr txBox="1"/>
          <p:nvPr/>
        </p:nvSpPr>
        <p:spPr>
          <a:xfrm>
            <a:off x="205050" y="1219150"/>
            <a:ext cx="2881800" cy="39789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202124"/>
              </a:buClr>
              <a:buSzPts val="2000"/>
              <a:buFont typeface="Calibri"/>
              <a:buAutoNum type="arabicPeriod"/>
            </a:pPr>
            <a:r>
              <a:rPr lang="en-US" sz="2000" dirty="0">
                <a:solidFill>
                  <a:srgbClr val="202124"/>
                </a:solidFill>
                <a:highlight>
                  <a:srgbClr val="FFFFFF"/>
                </a:highlight>
                <a:latin typeface="Calibri"/>
                <a:ea typeface="Calibri"/>
                <a:cs typeface="Calibri"/>
                <a:sym typeface="Calibri"/>
              </a:rPr>
              <a:t>Introduce yourself</a:t>
            </a:r>
            <a:endParaRPr sz="2000" dirty="0">
              <a:solidFill>
                <a:srgbClr val="202124"/>
              </a:solidFill>
              <a:highlight>
                <a:srgbClr val="FFFFFF"/>
              </a:highlight>
              <a:latin typeface="Calibri"/>
              <a:ea typeface="Calibri"/>
              <a:cs typeface="Calibri"/>
              <a:sym typeface="Calibri"/>
            </a:endParaRPr>
          </a:p>
          <a:p>
            <a:pPr marL="457200" lvl="0" indent="-355600" algn="l" rtl="0">
              <a:lnSpc>
                <a:spcPct val="115000"/>
              </a:lnSpc>
              <a:spcBef>
                <a:spcPts val="0"/>
              </a:spcBef>
              <a:spcAft>
                <a:spcPts val="0"/>
              </a:spcAft>
              <a:buClr>
                <a:srgbClr val="202124"/>
              </a:buClr>
              <a:buSzPts val="2000"/>
              <a:buFont typeface="Calibri"/>
              <a:buAutoNum type="arabicPeriod"/>
            </a:pPr>
            <a:r>
              <a:rPr lang="en-US" sz="2000" dirty="0">
                <a:solidFill>
                  <a:srgbClr val="202124"/>
                </a:solidFill>
                <a:highlight>
                  <a:srgbClr val="FFFFFF"/>
                </a:highlight>
                <a:latin typeface="Calibri"/>
                <a:ea typeface="Calibri"/>
                <a:cs typeface="Calibri"/>
                <a:sym typeface="Calibri"/>
              </a:rPr>
              <a:t>Share your favorite artworks and tell why you like them</a:t>
            </a:r>
            <a:endParaRPr sz="2000" dirty="0">
              <a:solidFill>
                <a:srgbClr val="202124"/>
              </a:solidFill>
              <a:highlight>
                <a:srgbClr val="FFFFFF"/>
              </a:highlight>
              <a:latin typeface="Calibri"/>
              <a:ea typeface="Calibri"/>
              <a:cs typeface="Calibri"/>
              <a:sym typeface="Calibri"/>
            </a:endParaRPr>
          </a:p>
          <a:p>
            <a:pPr marL="457200" lvl="0" indent="-355600" algn="l" rtl="0">
              <a:lnSpc>
                <a:spcPct val="115000"/>
              </a:lnSpc>
              <a:spcBef>
                <a:spcPts val="0"/>
              </a:spcBef>
              <a:spcAft>
                <a:spcPts val="0"/>
              </a:spcAft>
              <a:buClr>
                <a:srgbClr val="202124"/>
              </a:buClr>
              <a:buSzPts val="2000"/>
              <a:buFont typeface="Calibri"/>
              <a:buAutoNum type="arabicPeriod"/>
            </a:pPr>
            <a:r>
              <a:rPr lang="en-US" sz="2000" dirty="0">
                <a:solidFill>
                  <a:srgbClr val="202124"/>
                </a:solidFill>
                <a:highlight>
                  <a:srgbClr val="FFFFFF"/>
                </a:highlight>
                <a:latin typeface="Calibri"/>
                <a:ea typeface="Calibri"/>
                <a:cs typeface="Calibri"/>
                <a:sym typeface="Calibri"/>
              </a:rPr>
              <a:t>Participate in the conversation</a:t>
            </a:r>
            <a:endParaRPr sz="2000" dirty="0">
              <a:solidFill>
                <a:srgbClr val="202124"/>
              </a:solidFill>
              <a:highlight>
                <a:srgbClr val="FFFFFF"/>
              </a:highlight>
              <a:latin typeface="Calibri"/>
              <a:ea typeface="Calibri"/>
              <a:cs typeface="Calibri"/>
              <a:sym typeface="Calibri"/>
            </a:endParaRPr>
          </a:p>
          <a:p>
            <a:pPr marL="457200" lvl="0" indent="-355600" algn="l" rtl="0">
              <a:lnSpc>
                <a:spcPct val="115000"/>
              </a:lnSpc>
              <a:spcBef>
                <a:spcPts val="0"/>
              </a:spcBef>
              <a:spcAft>
                <a:spcPts val="0"/>
              </a:spcAft>
              <a:buClr>
                <a:srgbClr val="202124"/>
              </a:buClr>
              <a:buSzPts val="2000"/>
              <a:buFont typeface="Calibri"/>
              <a:buAutoNum type="arabicPeriod"/>
            </a:pPr>
            <a:r>
              <a:rPr lang="en-US" sz="2000" dirty="0">
                <a:solidFill>
                  <a:srgbClr val="202124"/>
                </a:solidFill>
                <a:highlight>
                  <a:srgbClr val="FFFFFF"/>
                </a:highlight>
                <a:latin typeface="Calibri"/>
                <a:ea typeface="Calibri"/>
                <a:cs typeface="Calibri"/>
                <a:sym typeface="Calibri"/>
              </a:rPr>
              <a:t>Everyone’s opinion is important</a:t>
            </a:r>
            <a:endParaRPr sz="2000" dirty="0">
              <a:solidFill>
                <a:srgbClr val="202124"/>
              </a:solidFill>
              <a:highlight>
                <a:srgbClr val="FFFFFF"/>
              </a:highlight>
              <a:latin typeface="Calibri"/>
              <a:ea typeface="Calibri"/>
              <a:cs typeface="Calibri"/>
              <a:sym typeface="Calibri"/>
            </a:endParaRPr>
          </a:p>
          <a:p>
            <a:pPr marL="457200" lvl="0" indent="-355600" algn="l" rtl="0">
              <a:lnSpc>
                <a:spcPct val="115000"/>
              </a:lnSpc>
              <a:spcBef>
                <a:spcPts val="0"/>
              </a:spcBef>
              <a:spcAft>
                <a:spcPts val="0"/>
              </a:spcAft>
              <a:buClr>
                <a:srgbClr val="202124"/>
              </a:buClr>
              <a:buSzPts val="2000"/>
              <a:buFont typeface="Calibri"/>
              <a:buAutoNum type="arabicPeriod"/>
            </a:pPr>
            <a:r>
              <a:rPr lang="en-US" sz="2000" dirty="0">
                <a:solidFill>
                  <a:srgbClr val="202124"/>
                </a:solidFill>
                <a:highlight>
                  <a:srgbClr val="FFFFFF"/>
                </a:highlight>
                <a:latin typeface="Calibri"/>
                <a:ea typeface="Calibri"/>
                <a:cs typeface="Calibri"/>
                <a:sym typeface="Calibri"/>
              </a:rPr>
              <a:t>Be courteous of others as they speak</a:t>
            </a:r>
            <a:endParaRPr sz="2000" dirty="0">
              <a:solidFill>
                <a:srgbClr val="202124"/>
              </a:solidFill>
              <a:highlight>
                <a:srgbClr val="FFFFFF"/>
              </a:highlight>
              <a:latin typeface="Calibri"/>
              <a:ea typeface="Calibri"/>
              <a:cs typeface="Calibri"/>
              <a:sym typeface="Calibri"/>
            </a:endParaRPr>
          </a:p>
          <a:p>
            <a:pPr marL="0" lvl="0" indent="0" algn="l" rtl="0">
              <a:spcBef>
                <a:spcPts val="300"/>
              </a:spcBef>
              <a:spcAft>
                <a:spcPts val="0"/>
              </a:spcAft>
              <a:buNone/>
            </a:pPr>
            <a:endParaRPr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10942034dda_0_2"/>
          <p:cNvSpPr txBox="1">
            <a:spLocks noGrp="1"/>
          </p:cNvSpPr>
          <p:nvPr>
            <p:ph type="title"/>
          </p:nvPr>
        </p:nvSpPr>
        <p:spPr>
          <a:xfrm>
            <a:off x="204375" y="-952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800" b="1">
                <a:solidFill>
                  <a:srgbClr val="FF9900"/>
                </a:solidFill>
              </a:rPr>
              <a:t>Sketches Set Up and Words Discussion</a:t>
            </a:r>
            <a:endParaRPr sz="3800" b="1">
              <a:solidFill>
                <a:srgbClr val="FF9900"/>
              </a:solidFill>
            </a:endParaRPr>
          </a:p>
        </p:txBody>
      </p:sp>
      <p:pic>
        <p:nvPicPr>
          <p:cNvPr id="126" name="Google Shape;126;g10942034dda_0_2"/>
          <p:cNvPicPr preferRelativeResize="0"/>
          <p:nvPr/>
        </p:nvPicPr>
        <p:blipFill>
          <a:blip r:embed="rId3">
            <a:alphaModFix/>
          </a:blip>
          <a:stretch>
            <a:fillRect/>
          </a:stretch>
        </p:blipFill>
        <p:spPr>
          <a:xfrm>
            <a:off x="1167350" y="1230462"/>
            <a:ext cx="6383376" cy="4699725"/>
          </a:xfrm>
          <a:prstGeom prst="rect">
            <a:avLst/>
          </a:prstGeom>
          <a:ln>
            <a:noFill/>
          </a:ln>
          <a:effectLst>
            <a:softEdge rad="112500"/>
          </a:effectLst>
        </p:spPr>
      </p:pic>
      <p:sp>
        <p:nvSpPr>
          <p:cNvPr id="127" name="Google Shape;127;g10942034dda_0_2"/>
          <p:cNvSpPr txBox="1"/>
          <p:nvPr/>
        </p:nvSpPr>
        <p:spPr>
          <a:xfrm>
            <a:off x="7855550" y="954425"/>
            <a:ext cx="3768300" cy="537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dirty="0">
                <a:solidFill>
                  <a:srgbClr val="029DB2"/>
                </a:solidFill>
                <a:latin typeface="Calibri"/>
                <a:ea typeface="Calibri"/>
                <a:cs typeface="Calibri"/>
                <a:sym typeface="Calibri"/>
              </a:rPr>
              <a:t>Before You Begin </a:t>
            </a:r>
            <a:endParaRPr sz="2600" b="1" dirty="0">
              <a:solidFill>
                <a:srgbClr val="029DB2"/>
              </a:solidFill>
              <a:latin typeface="Calibri"/>
              <a:ea typeface="Calibri"/>
              <a:cs typeface="Calibri"/>
              <a:sym typeface="Calibri"/>
            </a:endParaRPr>
          </a:p>
          <a:p>
            <a:pPr marL="0" lvl="0" indent="0" algn="l" rtl="0">
              <a:spcBef>
                <a:spcPts val="0"/>
              </a:spcBef>
              <a:spcAft>
                <a:spcPts val="0"/>
              </a:spcAft>
              <a:buNone/>
            </a:pPr>
            <a:r>
              <a:rPr lang="en-US" sz="2600" b="1" dirty="0">
                <a:solidFill>
                  <a:srgbClr val="029DB2"/>
                </a:solidFill>
                <a:latin typeface="Calibri"/>
                <a:ea typeface="Calibri"/>
                <a:cs typeface="Calibri"/>
                <a:sym typeface="Calibri"/>
              </a:rPr>
              <a:t>Sketching</a:t>
            </a:r>
            <a:endParaRPr sz="2600" b="1" dirty="0">
              <a:solidFill>
                <a:srgbClr val="029DB2"/>
              </a:solidFill>
              <a:latin typeface="Calibri"/>
              <a:ea typeface="Calibri"/>
              <a:cs typeface="Calibri"/>
              <a:sym typeface="Calibri"/>
            </a:endParaRPr>
          </a:p>
          <a:p>
            <a:pPr marL="0" lvl="0" indent="0" algn="l" rtl="0">
              <a:spcBef>
                <a:spcPts val="0"/>
              </a:spcBef>
              <a:spcAft>
                <a:spcPts val="0"/>
              </a:spcAft>
              <a:buNone/>
            </a:pPr>
            <a:endParaRPr sz="1900" dirty="0">
              <a:latin typeface="Calibri"/>
              <a:ea typeface="Calibri"/>
              <a:cs typeface="Calibri"/>
              <a:sym typeface="Calibri"/>
            </a:endParaRPr>
          </a:p>
          <a:p>
            <a:pPr marL="0" lvl="0" indent="0" algn="l" rtl="0">
              <a:spcBef>
                <a:spcPts val="0"/>
              </a:spcBef>
              <a:spcAft>
                <a:spcPts val="0"/>
              </a:spcAft>
              <a:buNone/>
            </a:pPr>
            <a:r>
              <a:rPr lang="en-US" sz="1900" dirty="0">
                <a:latin typeface="Calibri"/>
                <a:ea typeface="Calibri"/>
                <a:cs typeface="Calibri"/>
                <a:sym typeface="Calibri"/>
              </a:rPr>
              <a:t>- 4 sections for sketches</a:t>
            </a:r>
            <a:endParaRPr sz="1900" dirty="0">
              <a:latin typeface="Calibri"/>
              <a:ea typeface="Calibri"/>
              <a:cs typeface="Calibri"/>
              <a:sym typeface="Calibri"/>
            </a:endParaRPr>
          </a:p>
          <a:p>
            <a:pPr marL="0" lvl="0" indent="0" algn="l" rtl="0">
              <a:spcBef>
                <a:spcPts val="0"/>
              </a:spcBef>
              <a:spcAft>
                <a:spcPts val="0"/>
              </a:spcAft>
              <a:buNone/>
            </a:pPr>
            <a:endParaRPr sz="1900" dirty="0">
              <a:latin typeface="Calibri"/>
              <a:ea typeface="Calibri"/>
              <a:cs typeface="Calibri"/>
              <a:sym typeface="Calibri"/>
            </a:endParaRPr>
          </a:p>
          <a:p>
            <a:pPr marL="0" lvl="0" indent="0" algn="l" rtl="0">
              <a:spcBef>
                <a:spcPts val="0"/>
              </a:spcBef>
              <a:spcAft>
                <a:spcPts val="0"/>
              </a:spcAft>
              <a:buNone/>
            </a:pPr>
            <a:r>
              <a:rPr lang="en-US" sz="1900" dirty="0">
                <a:latin typeface="Calibri"/>
                <a:ea typeface="Calibri"/>
                <a:cs typeface="Calibri"/>
                <a:sym typeface="Calibri"/>
              </a:rPr>
              <a:t>- Orientation must be horizontal</a:t>
            </a:r>
            <a:endParaRPr sz="1900" dirty="0">
              <a:latin typeface="Calibri"/>
              <a:ea typeface="Calibri"/>
              <a:cs typeface="Calibri"/>
              <a:sym typeface="Calibri"/>
            </a:endParaRPr>
          </a:p>
          <a:p>
            <a:pPr marL="0" lvl="0" indent="0" algn="l" rtl="0">
              <a:spcBef>
                <a:spcPts val="0"/>
              </a:spcBef>
              <a:spcAft>
                <a:spcPts val="0"/>
              </a:spcAft>
              <a:buNone/>
            </a:pPr>
            <a:endParaRPr sz="1900" dirty="0">
              <a:latin typeface="Calibri"/>
              <a:ea typeface="Calibri"/>
              <a:cs typeface="Calibri"/>
              <a:sym typeface="Calibri"/>
            </a:endParaRPr>
          </a:p>
          <a:p>
            <a:pPr marL="0" lvl="0" indent="0" algn="l" rtl="0">
              <a:spcBef>
                <a:spcPts val="0"/>
              </a:spcBef>
              <a:spcAft>
                <a:spcPts val="0"/>
              </a:spcAft>
              <a:buNone/>
            </a:pPr>
            <a:r>
              <a:rPr lang="en-US" sz="1900" dirty="0">
                <a:latin typeface="Calibri"/>
                <a:ea typeface="Calibri"/>
                <a:cs typeface="Calibri"/>
                <a:sym typeface="Calibri"/>
              </a:rPr>
              <a:t>- Plan interesting compositions </a:t>
            </a:r>
            <a:endParaRPr sz="19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900" dirty="0">
              <a:solidFill>
                <a:schemeClr val="dk1"/>
              </a:solidFill>
              <a:latin typeface="Calibri"/>
              <a:ea typeface="Calibri"/>
              <a:cs typeface="Calibri"/>
              <a:sym typeface="Calibri"/>
            </a:endParaRPr>
          </a:p>
          <a:p>
            <a:pPr marL="0" lvl="0" indent="0" algn="l" rtl="0">
              <a:spcBef>
                <a:spcPts val="0"/>
              </a:spcBef>
              <a:spcAft>
                <a:spcPts val="0"/>
              </a:spcAft>
              <a:buNone/>
            </a:pPr>
            <a:r>
              <a:rPr lang="en-US" sz="1900" dirty="0">
                <a:solidFill>
                  <a:schemeClr val="dk1"/>
                </a:solidFill>
                <a:latin typeface="Calibri"/>
                <a:ea typeface="Calibri"/>
                <a:cs typeface="Calibri"/>
                <a:sym typeface="Calibri"/>
              </a:rPr>
              <a:t>- Are words necessary in your design? </a:t>
            </a:r>
            <a:r>
              <a:rPr lang="en-US" sz="1900" i="1" dirty="0">
                <a:solidFill>
                  <a:schemeClr val="dk1"/>
                </a:solidFill>
                <a:latin typeface="Calibri"/>
                <a:ea typeface="Calibri"/>
                <a:cs typeface="Calibri"/>
                <a:sym typeface="Calibri"/>
              </a:rPr>
              <a:t>Check out the next two slides for help with this decision</a:t>
            </a:r>
            <a:endParaRPr sz="19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900" i="1" dirty="0">
              <a:solidFill>
                <a:schemeClr val="dk1"/>
              </a:solidFill>
              <a:latin typeface="Calibri"/>
              <a:ea typeface="Calibri"/>
              <a:cs typeface="Calibri"/>
              <a:sym typeface="Calibri"/>
            </a:endParaRPr>
          </a:p>
          <a:p>
            <a:pPr marL="0" lvl="0" indent="0" algn="l" rtl="0">
              <a:spcBef>
                <a:spcPts val="0"/>
              </a:spcBef>
              <a:spcAft>
                <a:spcPts val="0"/>
              </a:spcAft>
              <a:buNone/>
            </a:pPr>
            <a:r>
              <a:rPr lang="en-US" sz="1900" dirty="0">
                <a:latin typeface="Calibri"/>
                <a:ea typeface="Calibri"/>
                <a:cs typeface="Calibri"/>
                <a:sym typeface="Calibri"/>
              </a:rPr>
              <a:t>- Think of what compelling and instructive title you will give your art that helps complete your idea</a:t>
            </a:r>
            <a:endParaRPr sz="1900" dirty="0">
              <a:latin typeface="Calibri"/>
              <a:ea typeface="Calibri"/>
              <a:cs typeface="Calibri"/>
              <a:sym typeface="Calibri"/>
            </a:endParaRPr>
          </a:p>
          <a:p>
            <a:pPr marL="0" lvl="0" indent="0" algn="l" rtl="0">
              <a:spcBef>
                <a:spcPts val="0"/>
              </a:spcBef>
              <a:spcAft>
                <a:spcPts val="0"/>
              </a:spcAft>
              <a:buNone/>
            </a:pPr>
            <a:endParaRPr sz="1900" i="1"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b82bf0e85f_0_30"/>
          <p:cNvSpPr txBox="1">
            <a:spLocks noGrp="1"/>
          </p:cNvSpPr>
          <p:nvPr>
            <p:ph type="title"/>
          </p:nvPr>
        </p:nvSpPr>
        <p:spPr>
          <a:xfrm>
            <a:off x="638550" y="62950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700" b="1" dirty="0">
                <a:solidFill>
                  <a:srgbClr val="FF9900"/>
                </a:solidFill>
              </a:rPr>
              <a:t>How do words add to the idea of Mazie’s art?</a:t>
            </a:r>
            <a:endParaRPr sz="3700" b="1" dirty="0"/>
          </a:p>
        </p:txBody>
      </p:sp>
      <p:pic>
        <p:nvPicPr>
          <p:cNvPr id="134" name="Google Shape;134;g1b82bf0e85f_0_30"/>
          <p:cNvPicPr preferRelativeResize="0"/>
          <p:nvPr/>
        </p:nvPicPr>
        <p:blipFill>
          <a:blip r:embed="rId3">
            <a:alphaModFix/>
          </a:blip>
          <a:stretch>
            <a:fillRect/>
          </a:stretch>
        </p:blipFill>
        <p:spPr>
          <a:xfrm>
            <a:off x="638550" y="1690825"/>
            <a:ext cx="5399926" cy="3712449"/>
          </a:xfrm>
          <a:prstGeom prst="rect">
            <a:avLst/>
          </a:prstGeom>
          <a:ln>
            <a:noFill/>
          </a:ln>
          <a:effectLst>
            <a:softEdge rad="112500"/>
          </a:effectLst>
        </p:spPr>
      </p:pic>
      <p:pic>
        <p:nvPicPr>
          <p:cNvPr id="135" name="Google Shape;135;g1b82bf0e85f_0_30"/>
          <p:cNvPicPr preferRelativeResize="0"/>
          <p:nvPr/>
        </p:nvPicPr>
        <p:blipFill>
          <a:blip r:embed="rId4">
            <a:alphaModFix/>
          </a:blip>
          <a:stretch>
            <a:fillRect/>
          </a:stretch>
        </p:blipFill>
        <p:spPr>
          <a:xfrm>
            <a:off x="6481825" y="1690825"/>
            <a:ext cx="4947641" cy="3712450"/>
          </a:xfrm>
          <a:prstGeom prst="rect">
            <a:avLst/>
          </a:prstGeom>
          <a:ln>
            <a:noFill/>
          </a:ln>
          <a:effectLst>
            <a:softEdge rad="112500"/>
          </a:effectLst>
        </p:spPr>
      </p:pic>
      <p:sp>
        <p:nvSpPr>
          <p:cNvPr id="136" name="Google Shape;136;g1b82bf0e85f_0_30"/>
          <p:cNvSpPr txBox="1"/>
          <p:nvPr/>
        </p:nvSpPr>
        <p:spPr>
          <a:xfrm>
            <a:off x="638550" y="5877275"/>
            <a:ext cx="10764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latin typeface="Calibri"/>
                <a:ea typeface="Calibri"/>
                <a:cs typeface="Calibri"/>
                <a:sym typeface="Calibri"/>
              </a:rPr>
              <a:t>Why is “Tuned Out” a great title for this artwork?</a:t>
            </a:r>
            <a:endParaRPr sz="2800">
              <a:latin typeface="Calibri"/>
              <a:ea typeface="Calibri"/>
              <a:cs typeface="Calibri"/>
              <a:sym typeface="Calibri"/>
            </a:endParaRPr>
          </a:p>
        </p:txBody>
      </p:sp>
      <p:sp>
        <p:nvSpPr>
          <p:cNvPr id="137" name="Google Shape;137;g1b82bf0e85f_0_30"/>
          <p:cNvSpPr txBox="1"/>
          <p:nvPr/>
        </p:nvSpPr>
        <p:spPr>
          <a:xfrm>
            <a:off x="1503980" y="5267675"/>
            <a:ext cx="9919800" cy="1225200"/>
          </a:xfrm>
          <a:prstGeom prst="rect">
            <a:avLst/>
          </a:prstGeom>
          <a:noFill/>
          <a:ln>
            <a:noFill/>
          </a:ln>
        </p:spPr>
        <p:txBody>
          <a:bodyPr spcFirstLastPara="1" wrap="square" lIns="91425" tIns="91425" rIns="91425" bIns="91425" anchor="t" anchorCtr="0">
            <a:spAutoFit/>
          </a:bodyPr>
          <a:lstStyle/>
          <a:p>
            <a:pPr marL="0" lvl="0" indent="0" algn="r" rtl="0">
              <a:lnSpc>
                <a:spcPct val="130000"/>
              </a:lnSpc>
              <a:spcBef>
                <a:spcPts val="0"/>
              </a:spcBef>
              <a:spcAft>
                <a:spcPts val="0"/>
              </a:spcAft>
              <a:buClr>
                <a:schemeClr val="dk1"/>
              </a:buClr>
              <a:buSzPts val="1100"/>
              <a:buFont typeface="Arial"/>
              <a:buNone/>
            </a:pPr>
            <a:r>
              <a:rPr lang="en-US" sz="1100" dirty="0">
                <a:solidFill>
                  <a:srgbClr val="545454"/>
                </a:solidFill>
                <a:highlight>
                  <a:srgbClr val="FFFFFF"/>
                </a:highlight>
              </a:rPr>
              <a:t>“Tuned Out” by: </a:t>
            </a:r>
            <a:r>
              <a:rPr lang="en-US" sz="1100" b="1" dirty="0">
                <a:solidFill>
                  <a:srgbClr val="545454"/>
                </a:solidFill>
                <a:highlight>
                  <a:srgbClr val="FFFFFF"/>
                </a:highlight>
              </a:rPr>
              <a:t>Mazie Zoller</a:t>
            </a:r>
            <a:r>
              <a:rPr lang="en-US" sz="1100" dirty="0">
                <a:solidFill>
                  <a:srgbClr val="545454"/>
                </a:solidFill>
                <a:highlight>
                  <a:srgbClr val="FFFFFF"/>
                </a:highlight>
              </a:rPr>
              <a:t>, 7th Grade, Rowlett Middle Academy, Bradenton, Florida</a:t>
            </a:r>
            <a:endParaRPr sz="1100" dirty="0">
              <a:solidFill>
                <a:srgbClr val="545454"/>
              </a:solidFill>
              <a:highlight>
                <a:srgbClr val="FFFFFF"/>
              </a:highlight>
            </a:endParaRPr>
          </a:p>
          <a:p>
            <a:pPr marL="0" lvl="0" indent="0" algn="ctr" rtl="0">
              <a:lnSpc>
                <a:spcPct val="130000"/>
              </a:lnSpc>
              <a:spcBef>
                <a:spcPts val="1500"/>
              </a:spcBef>
              <a:spcAft>
                <a:spcPts val="0"/>
              </a:spcAft>
              <a:buClr>
                <a:schemeClr val="dk1"/>
              </a:buClr>
              <a:buSzPts val="1100"/>
              <a:buFont typeface="Arial"/>
              <a:buNone/>
            </a:pPr>
            <a:endParaRPr sz="1100" dirty="0">
              <a:solidFill>
                <a:srgbClr val="545454"/>
              </a:solidFill>
              <a:highlight>
                <a:srgbClr val="FFFFFF"/>
              </a:highlight>
            </a:endParaRPr>
          </a:p>
          <a:p>
            <a:pPr marL="0" lvl="0" indent="0" algn="l" rtl="0">
              <a:spcBef>
                <a:spcPts val="1500"/>
              </a:spcBef>
              <a:spcAft>
                <a:spcPts val="0"/>
              </a:spcAft>
              <a:buNone/>
            </a:pPr>
            <a:endParaRPr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b82bf0e85f_0_37"/>
          <p:cNvSpPr txBox="1">
            <a:spLocks noGrp="1"/>
          </p:cNvSpPr>
          <p:nvPr>
            <p:ph type="title"/>
          </p:nvPr>
        </p:nvSpPr>
        <p:spPr>
          <a:xfrm>
            <a:off x="2646150" y="285475"/>
            <a:ext cx="68997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b="1" dirty="0">
                <a:solidFill>
                  <a:srgbClr val="FF9900"/>
                </a:solidFill>
              </a:rPr>
              <a:t>Why are words not essential for </a:t>
            </a:r>
            <a:endParaRPr sz="3800" b="1" dirty="0">
              <a:solidFill>
                <a:srgbClr val="FF9900"/>
              </a:solidFill>
            </a:endParaRPr>
          </a:p>
          <a:p>
            <a:pPr marL="0" lvl="0" indent="0" algn="ctr" rtl="0">
              <a:spcBef>
                <a:spcPts val="0"/>
              </a:spcBef>
              <a:spcAft>
                <a:spcPts val="0"/>
              </a:spcAft>
              <a:buNone/>
            </a:pPr>
            <a:r>
              <a:rPr lang="en-US" sz="3800" b="1" dirty="0">
                <a:solidFill>
                  <a:srgbClr val="FF9900"/>
                </a:solidFill>
              </a:rPr>
              <a:t>“Life Doesn’t Frighten Me”?</a:t>
            </a:r>
            <a:endParaRPr sz="3800" b="1" dirty="0"/>
          </a:p>
        </p:txBody>
      </p:sp>
      <p:pic>
        <p:nvPicPr>
          <p:cNvPr id="144" name="Google Shape;144;g1b82bf0e85f_0_37"/>
          <p:cNvPicPr preferRelativeResize="0"/>
          <p:nvPr/>
        </p:nvPicPr>
        <p:blipFill rotWithShape="1">
          <a:blip r:embed="rId3">
            <a:alphaModFix/>
          </a:blip>
          <a:srcRect l="3636" t="3139" r="4147" b="3139"/>
          <a:stretch/>
        </p:blipFill>
        <p:spPr>
          <a:xfrm>
            <a:off x="775849" y="1725300"/>
            <a:ext cx="4918402" cy="3407398"/>
          </a:xfrm>
          <a:prstGeom prst="rect">
            <a:avLst/>
          </a:prstGeom>
          <a:ln>
            <a:noFill/>
          </a:ln>
          <a:effectLst>
            <a:softEdge rad="112500"/>
          </a:effectLst>
        </p:spPr>
      </p:pic>
      <p:pic>
        <p:nvPicPr>
          <p:cNvPr id="145" name="Google Shape;145;g1b82bf0e85f_0_37"/>
          <p:cNvPicPr preferRelativeResize="0"/>
          <p:nvPr/>
        </p:nvPicPr>
        <p:blipFill>
          <a:blip r:embed="rId4">
            <a:alphaModFix/>
          </a:blip>
          <a:stretch>
            <a:fillRect/>
          </a:stretch>
        </p:blipFill>
        <p:spPr>
          <a:xfrm>
            <a:off x="6303800" y="1725300"/>
            <a:ext cx="5112351" cy="3407398"/>
          </a:xfrm>
          <a:prstGeom prst="rect">
            <a:avLst/>
          </a:prstGeom>
          <a:ln>
            <a:noFill/>
          </a:ln>
          <a:effectLst>
            <a:softEdge rad="112500"/>
          </a:effectLst>
        </p:spPr>
      </p:pic>
      <p:sp>
        <p:nvSpPr>
          <p:cNvPr id="146" name="Google Shape;146;g1b82bf0e85f_0_37"/>
          <p:cNvSpPr txBox="1"/>
          <p:nvPr/>
        </p:nvSpPr>
        <p:spPr>
          <a:xfrm>
            <a:off x="1856511" y="5132698"/>
            <a:ext cx="9684300" cy="1477500"/>
          </a:xfrm>
          <a:prstGeom prst="rect">
            <a:avLst/>
          </a:prstGeom>
          <a:noFill/>
          <a:ln>
            <a:noFill/>
          </a:ln>
        </p:spPr>
        <p:txBody>
          <a:bodyPr spcFirstLastPara="1" wrap="square" lIns="91425" tIns="91425" rIns="91425" bIns="91425" anchor="t" anchorCtr="0">
            <a:spAutoFit/>
          </a:bodyPr>
          <a:lstStyle/>
          <a:p>
            <a:pPr marL="0" lvl="0" indent="0" algn="ctr" rtl="0">
              <a:lnSpc>
                <a:spcPct val="130000"/>
              </a:lnSpc>
              <a:spcBef>
                <a:spcPts val="0"/>
              </a:spcBef>
              <a:spcAft>
                <a:spcPts val="0"/>
              </a:spcAft>
              <a:buClr>
                <a:schemeClr val="dk1"/>
              </a:buClr>
              <a:buSzPts val="1100"/>
              <a:buFont typeface="Arial"/>
              <a:buNone/>
            </a:pPr>
            <a:r>
              <a:rPr lang="en-US" sz="1200" dirty="0">
                <a:solidFill>
                  <a:srgbClr val="545454"/>
                </a:solidFill>
                <a:highlight>
                  <a:srgbClr val="FFFFFF"/>
                </a:highlight>
              </a:rPr>
              <a:t>“Life Doesn’t Frighten Me” by: </a:t>
            </a:r>
            <a:r>
              <a:rPr lang="en-US" sz="1200" b="1" dirty="0">
                <a:solidFill>
                  <a:srgbClr val="545454"/>
                </a:solidFill>
                <a:highlight>
                  <a:srgbClr val="FFFFFF"/>
                </a:highlight>
              </a:rPr>
              <a:t>Rowlett Middle Academy Visual Arts Students</a:t>
            </a:r>
            <a:r>
              <a:rPr lang="en-US" sz="1200" dirty="0">
                <a:solidFill>
                  <a:srgbClr val="545454"/>
                </a:solidFill>
                <a:highlight>
                  <a:srgbClr val="FFFFFF"/>
                </a:highlight>
              </a:rPr>
              <a:t>, 8th Grade, Rowlett Middle Academy, Bradenton, Florida</a:t>
            </a:r>
            <a:endParaRPr sz="1200" dirty="0">
              <a:solidFill>
                <a:srgbClr val="545454"/>
              </a:solidFill>
              <a:highlight>
                <a:srgbClr val="FFFFFF"/>
              </a:highlight>
            </a:endParaRPr>
          </a:p>
          <a:p>
            <a:pPr marL="0" lvl="0" indent="0" algn="l" rtl="0">
              <a:lnSpc>
                <a:spcPct val="130000"/>
              </a:lnSpc>
              <a:spcBef>
                <a:spcPts val="1500"/>
              </a:spcBef>
              <a:spcAft>
                <a:spcPts val="0"/>
              </a:spcAft>
              <a:buClr>
                <a:schemeClr val="dk1"/>
              </a:buClr>
              <a:buSzPts val="1100"/>
              <a:buFont typeface="Arial"/>
              <a:buNone/>
            </a:pPr>
            <a:endParaRPr sz="1200" dirty="0">
              <a:solidFill>
                <a:srgbClr val="545454"/>
              </a:solidFill>
              <a:highlight>
                <a:srgbClr val="FFFFFF"/>
              </a:highlight>
            </a:endParaRPr>
          </a:p>
          <a:p>
            <a:pPr marL="0" lvl="0" indent="0" algn="ctr" rtl="0">
              <a:lnSpc>
                <a:spcPct val="115000"/>
              </a:lnSpc>
              <a:spcBef>
                <a:spcPts val="1500"/>
              </a:spcBef>
              <a:spcAft>
                <a:spcPts val="0"/>
              </a:spcAft>
              <a:buClr>
                <a:schemeClr val="dk1"/>
              </a:buClr>
              <a:buSzPts val="1100"/>
              <a:buFont typeface="Arial"/>
              <a:buNone/>
            </a:pPr>
            <a:endParaRPr sz="1200" dirty="0">
              <a:solidFill>
                <a:srgbClr val="545454"/>
              </a:solidFill>
              <a:highlight>
                <a:srgbClr val="FFFFFF"/>
              </a:highlight>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b82bf0e85f_0_23"/>
          <p:cNvSpPr txBox="1">
            <a:spLocks noGrp="1"/>
          </p:cNvSpPr>
          <p:nvPr>
            <p:ph type="title"/>
          </p:nvPr>
        </p:nvSpPr>
        <p:spPr>
          <a:xfrm>
            <a:off x="838200" y="880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dirty="0">
                <a:solidFill>
                  <a:srgbClr val="FF9900"/>
                </a:solidFill>
              </a:rPr>
              <a:t>Discuss In 3’s</a:t>
            </a:r>
            <a:endParaRPr b="1" dirty="0"/>
          </a:p>
        </p:txBody>
      </p:sp>
      <p:sp>
        <p:nvSpPr>
          <p:cNvPr id="153" name="Google Shape;153;g1b82bf0e85f_0_23"/>
          <p:cNvSpPr txBox="1">
            <a:spLocks noGrp="1"/>
          </p:cNvSpPr>
          <p:nvPr>
            <p:ph type="body" idx="2"/>
          </p:nvPr>
        </p:nvSpPr>
        <p:spPr>
          <a:xfrm>
            <a:off x="4391400" y="1136075"/>
            <a:ext cx="7606200" cy="3615900"/>
          </a:xfrm>
          <a:prstGeom prst="rect">
            <a:avLst/>
          </a:prstGeom>
        </p:spPr>
        <p:txBody>
          <a:bodyPr spcFirstLastPara="1" wrap="square" lIns="91425" tIns="45700" rIns="91425" bIns="45700" anchor="t" anchorCtr="0">
            <a:normAutofit/>
          </a:bodyPr>
          <a:lstStyle/>
          <a:p>
            <a:pPr marL="0" marR="114300" lvl="0" indent="0" algn="l" rtl="0">
              <a:lnSpc>
                <a:spcPct val="115000"/>
              </a:lnSpc>
              <a:spcBef>
                <a:spcPts val="0"/>
              </a:spcBef>
              <a:spcAft>
                <a:spcPts val="0"/>
              </a:spcAft>
              <a:buNone/>
            </a:pPr>
            <a:r>
              <a:rPr lang="en-US" sz="3000" b="1" dirty="0">
                <a:solidFill>
                  <a:srgbClr val="029DB2"/>
                </a:solidFill>
              </a:rPr>
              <a:t>Show, Share, and Take turns giving 3: </a:t>
            </a:r>
            <a:endParaRPr sz="3000" b="1" dirty="0">
              <a:solidFill>
                <a:srgbClr val="029DB2"/>
              </a:solidFill>
            </a:endParaRPr>
          </a:p>
          <a:p>
            <a:pPr marL="0" marR="114300" lvl="0" indent="0" algn="l" rtl="0">
              <a:lnSpc>
                <a:spcPct val="115000"/>
              </a:lnSpc>
              <a:spcBef>
                <a:spcPts val="0"/>
              </a:spcBef>
              <a:spcAft>
                <a:spcPts val="0"/>
              </a:spcAft>
              <a:buNone/>
            </a:pPr>
            <a:endParaRPr sz="2500" dirty="0"/>
          </a:p>
          <a:p>
            <a:pPr marL="0" marR="114300" lvl="0" indent="0" algn="l" rtl="0">
              <a:lnSpc>
                <a:spcPct val="115000"/>
              </a:lnSpc>
              <a:spcBef>
                <a:spcPts val="0"/>
              </a:spcBef>
              <a:spcAft>
                <a:spcPts val="0"/>
              </a:spcAft>
              <a:buNone/>
            </a:pPr>
            <a:r>
              <a:rPr lang="en-US" sz="2500" dirty="0"/>
              <a:t>- Give 1 detailed complement about their sketch</a:t>
            </a:r>
            <a:endParaRPr sz="2500" dirty="0"/>
          </a:p>
          <a:p>
            <a:pPr marL="0" marR="114300" lvl="0" indent="0" algn="l" rtl="0">
              <a:lnSpc>
                <a:spcPct val="115000"/>
              </a:lnSpc>
              <a:spcBef>
                <a:spcPts val="0"/>
              </a:spcBef>
              <a:spcAft>
                <a:spcPts val="0"/>
              </a:spcAft>
              <a:buNone/>
            </a:pPr>
            <a:endParaRPr sz="2500" dirty="0"/>
          </a:p>
          <a:p>
            <a:pPr marL="0" marR="114300" lvl="0" indent="0" algn="l" rtl="0">
              <a:lnSpc>
                <a:spcPct val="115000"/>
              </a:lnSpc>
              <a:spcBef>
                <a:spcPts val="0"/>
              </a:spcBef>
              <a:spcAft>
                <a:spcPts val="0"/>
              </a:spcAft>
              <a:buNone/>
            </a:pPr>
            <a:r>
              <a:rPr lang="en-US" sz="2500" dirty="0"/>
              <a:t>- Ask 1 thoughtful question</a:t>
            </a:r>
            <a:endParaRPr sz="2500" dirty="0"/>
          </a:p>
          <a:p>
            <a:pPr marL="0" marR="114300" lvl="0" indent="0" algn="l" rtl="0">
              <a:lnSpc>
                <a:spcPct val="115000"/>
              </a:lnSpc>
              <a:spcBef>
                <a:spcPts val="0"/>
              </a:spcBef>
              <a:spcAft>
                <a:spcPts val="0"/>
              </a:spcAft>
              <a:buNone/>
            </a:pPr>
            <a:endParaRPr sz="2500" dirty="0"/>
          </a:p>
          <a:p>
            <a:pPr marL="0" marR="114300" lvl="0" indent="0" algn="l" rtl="0">
              <a:lnSpc>
                <a:spcPct val="115000"/>
              </a:lnSpc>
              <a:spcBef>
                <a:spcPts val="0"/>
              </a:spcBef>
              <a:spcAft>
                <a:spcPts val="0"/>
              </a:spcAft>
              <a:buClr>
                <a:schemeClr val="dk1"/>
              </a:buClr>
              <a:buSzPts val="1100"/>
              <a:buFont typeface="Arial"/>
              <a:buNone/>
            </a:pPr>
            <a:r>
              <a:rPr lang="en-US" sz="2500" dirty="0"/>
              <a:t>- Give 1 recommendation that could be helpful</a:t>
            </a:r>
            <a:endParaRPr sz="2500" dirty="0"/>
          </a:p>
          <a:p>
            <a:pPr marL="0" lvl="0" indent="0" algn="l" rtl="0">
              <a:spcBef>
                <a:spcPts val="1000"/>
              </a:spcBef>
              <a:spcAft>
                <a:spcPts val="0"/>
              </a:spcAft>
              <a:buNone/>
            </a:pPr>
            <a:endParaRPr dirty="0"/>
          </a:p>
        </p:txBody>
      </p:sp>
      <p:pic>
        <p:nvPicPr>
          <p:cNvPr id="154" name="Google Shape;154;g1b82bf0e85f_0_23"/>
          <p:cNvPicPr preferRelativeResize="0"/>
          <p:nvPr/>
        </p:nvPicPr>
        <p:blipFill>
          <a:blip r:embed="rId3">
            <a:alphaModFix/>
          </a:blip>
          <a:stretch>
            <a:fillRect/>
          </a:stretch>
        </p:blipFill>
        <p:spPr>
          <a:xfrm>
            <a:off x="320900" y="1136075"/>
            <a:ext cx="4070500" cy="5417126"/>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b82bf0e85f_0_61"/>
          <p:cNvSpPr txBox="1">
            <a:spLocks noGrp="1"/>
          </p:cNvSpPr>
          <p:nvPr>
            <p:ph type="body" idx="2"/>
          </p:nvPr>
        </p:nvSpPr>
        <p:spPr>
          <a:xfrm>
            <a:off x="872825" y="1634825"/>
            <a:ext cx="10779000" cy="64425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3940" b="1" dirty="0">
                <a:solidFill>
                  <a:schemeClr val="accent2"/>
                </a:solidFill>
              </a:rPr>
              <a:t>Write your artist statement in complete sentences</a:t>
            </a:r>
            <a:r>
              <a:rPr lang="en-US" sz="3400" b="1" dirty="0">
                <a:solidFill>
                  <a:schemeClr val="accent2"/>
                </a:solidFill>
              </a:rPr>
              <a:t> (150 Word Maximum)</a:t>
            </a:r>
            <a:endParaRPr sz="3400" b="1" dirty="0">
              <a:solidFill>
                <a:schemeClr val="accent2"/>
              </a:solidFill>
            </a:endParaRPr>
          </a:p>
          <a:p>
            <a:pPr marL="0" lvl="0" indent="0" algn="l" rtl="0">
              <a:spcBef>
                <a:spcPts val="1000"/>
              </a:spcBef>
              <a:spcAft>
                <a:spcPts val="0"/>
              </a:spcAft>
              <a:buClr>
                <a:schemeClr val="dk1"/>
              </a:buClr>
              <a:buSzPts val="1100"/>
              <a:buFont typeface="Arial"/>
              <a:buNone/>
            </a:pPr>
            <a:r>
              <a:rPr lang="en-US" sz="3100" dirty="0"/>
              <a:t>1. State the title of your art and explain what you made</a:t>
            </a:r>
            <a:endParaRPr sz="3100" dirty="0"/>
          </a:p>
          <a:p>
            <a:pPr marL="0" lvl="0" indent="0" algn="l" rtl="0">
              <a:spcBef>
                <a:spcPts val="1000"/>
              </a:spcBef>
              <a:spcAft>
                <a:spcPts val="0"/>
              </a:spcAft>
              <a:buNone/>
            </a:pPr>
            <a:r>
              <a:rPr lang="en-US" sz="3100" dirty="0"/>
              <a:t>2. Explain your creative process </a:t>
            </a:r>
            <a:endParaRPr sz="3100" dirty="0"/>
          </a:p>
          <a:p>
            <a:pPr marL="0" lvl="0" indent="0" algn="l" rtl="0">
              <a:spcBef>
                <a:spcPts val="1000"/>
              </a:spcBef>
              <a:spcAft>
                <a:spcPts val="0"/>
              </a:spcAft>
              <a:buClr>
                <a:schemeClr val="dk1"/>
              </a:buClr>
              <a:buSzPts val="1100"/>
              <a:buFont typeface="Arial"/>
              <a:buNone/>
            </a:pPr>
            <a:r>
              <a:rPr lang="en-US" sz="3100" dirty="0"/>
              <a:t>(what you used or will use to create your artwork)</a:t>
            </a:r>
            <a:endParaRPr sz="3100" dirty="0"/>
          </a:p>
          <a:p>
            <a:pPr marL="0" lvl="0" indent="0" algn="l" rtl="0">
              <a:spcBef>
                <a:spcPts val="1000"/>
              </a:spcBef>
              <a:spcAft>
                <a:spcPts val="0"/>
              </a:spcAft>
              <a:buClr>
                <a:schemeClr val="dk1"/>
              </a:buClr>
              <a:buSzPts val="1100"/>
              <a:buFont typeface="Arial"/>
              <a:buNone/>
            </a:pPr>
            <a:r>
              <a:rPr lang="en-US" sz="3100" dirty="0"/>
              <a:t>3. Tell how you included the theme embracing our differences</a:t>
            </a:r>
            <a:endParaRPr sz="3100" dirty="0"/>
          </a:p>
          <a:p>
            <a:pPr marL="0" lvl="0" indent="0" algn="l" rtl="0">
              <a:spcBef>
                <a:spcPts val="1000"/>
              </a:spcBef>
              <a:spcAft>
                <a:spcPts val="0"/>
              </a:spcAft>
              <a:buClr>
                <a:schemeClr val="dk1"/>
              </a:buClr>
              <a:buSzPts val="1100"/>
              <a:buFont typeface="Arial"/>
              <a:buNone/>
            </a:pPr>
            <a:r>
              <a:rPr lang="en-US" sz="3100" dirty="0"/>
              <a:t>4. Tell what the theme means to you.</a:t>
            </a:r>
            <a:endParaRPr sz="3100" dirty="0"/>
          </a:p>
          <a:p>
            <a:pPr marL="0" lvl="0" indent="0" algn="l" rtl="0">
              <a:spcBef>
                <a:spcPts val="1000"/>
              </a:spcBef>
              <a:spcAft>
                <a:spcPts val="0"/>
              </a:spcAft>
              <a:buClr>
                <a:schemeClr val="dk1"/>
              </a:buClr>
              <a:buSzPts val="1100"/>
              <a:buFont typeface="Arial"/>
              <a:buNone/>
            </a:pPr>
            <a:r>
              <a:rPr lang="en-US" sz="3100" dirty="0"/>
              <a:t>5. </a:t>
            </a:r>
            <a:r>
              <a:rPr lang="en-US" sz="3100" b="1" dirty="0"/>
              <a:t>Enjoy</a:t>
            </a:r>
            <a:r>
              <a:rPr lang="en-US" sz="3100" dirty="0"/>
              <a:t> each of the steps when creating your own EOD Design!</a:t>
            </a:r>
            <a:endParaRPr sz="3100" dirty="0"/>
          </a:p>
          <a:p>
            <a:pPr marL="0" lvl="0" indent="0" algn="l" rtl="0">
              <a:spcBef>
                <a:spcPts val="1000"/>
              </a:spcBef>
              <a:spcAft>
                <a:spcPts val="0"/>
              </a:spcAft>
              <a:buNone/>
            </a:pPr>
            <a:endParaRPr sz="3100" dirty="0"/>
          </a:p>
        </p:txBody>
      </p:sp>
      <p:pic>
        <p:nvPicPr>
          <p:cNvPr id="161" name="Google Shape;161;g1b82bf0e85f_0_61"/>
          <p:cNvPicPr preferRelativeResize="0"/>
          <p:nvPr/>
        </p:nvPicPr>
        <p:blipFill>
          <a:blip r:embed="rId3">
            <a:alphaModFix/>
          </a:blip>
          <a:stretch>
            <a:fillRect/>
          </a:stretch>
        </p:blipFill>
        <p:spPr>
          <a:xfrm>
            <a:off x="0" y="0"/>
            <a:ext cx="8166560" cy="14824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1151</Words>
  <Application>Microsoft Office PowerPoint</Application>
  <PresentationFormat>Widescreen</PresentationFormat>
  <Paragraphs>106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Embracing Our Differences Introduction and Brainstorming</vt:lpstr>
      <vt:lpstr>Round One of Brainstorming:</vt:lpstr>
      <vt:lpstr>Round Two of the Brainstorming Process</vt:lpstr>
      <vt:lpstr>Discussion of favorite works and connections</vt:lpstr>
      <vt:lpstr>Sketches Set Up and Words Discussion</vt:lpstr>
      <vt:lpstr>How do words add to the idea of Mazie’s art?</vt:lpstr>
      <vt:lpstr>Why are words not essential for  “Life Doesn’t Frighten Me”?</vt:lpstr>
      <vt:lpstr>Discuss In 3’s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Embracing Our Differences Introduction and Brainstorming</dc:title>
  <dc:creator>Microsoft Office User</dc:creator>
  <cp:lastModifiedBy>Ben Jewell-Plocher</cp:lastModifiedBy>
  <cp:revision>1</cp:revision>
  <dcterms:created xsi:type="dcterms:W3CDTF">2020-12-11T17:48:51Z</dcterms:created>
  <dcterms:modified xsi:type="dcterms:W3CDTF">2022-12-16T14:06:10Z</dcterms:modified>
</cp:coreProperties>
</file>